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Lst>
  <p:notesMasterIdLst>
    <p:notesMasterId r:id="rId47"/>
  </p:notesMasterIdLst>
  <p:handoutMasterIdLst>
    <p:handoutMasterId r:id="rId48"/>
  </p:handoutMasterIdLst>
  <p:sldIdLst>
    <p:sldId id="396" r:id="rId5"/>
    <p:sldId id="486" r:id="rId6"/>
    <p:sldId id="586" r:id="rId7"/>
    <p:sldId id="583" r:id="rId8"/>
    <p:sldId id="587" r:id="rId9"/>
    <p:sldId id="584" r:id="rId10"/>
    <p:sldId id="601" r:id="rId11"/>
    <p:sldId id="591" r:id="rId12"/>
    <p:sldId id="592" r:id="rId13"/>
    <p:sldId id="593" r:id="rId14"/>
    <p:sldId id="594" r:id="rId15"/>
    <p:sldId id="602" r:id="rId16"/>
    <p:sldId id="603" r:id="rId17"/>
    <p:sldId id="604" r:id="rId18"/>
    <p:sldId id="605" r:id="rId19"/>
    <p:sldId id="606" r:id="rId20"/>
    <p:sldId id="607" r:id="rId21"/>
    <p:sldId id="596" r:id="rId22"/>
    <p:sldId id="614" r:id="rId23"/>
    <p:sldId id="613" r:id="rId24"/>
    <p:sldId id="597" r:id="rId25"/>
    <p:sldId id="598" r:id="rId26"/>
    <p:sldId id="599" r:id="rId27"/>
    <p:sldId id="615" r:id="rId28"/>
    <p:sldId id="609" r:id="rId29"/>
    <p:sldId id="624" r:id="rId30"/>
    <p:sldId id="625" r:id="rId31"/>
    <p:sldId id="626" r:id="rId32"/>
    <p:sldId id="628" r:id="rId33"/>
    <p:sldId id="610" r:id="rId34"/>
    <p:sldId id="622" r:id="rId35"/>
    <p:sldId id="616" r:id="rId36"/>
    <p:sldId id="617" r:id="rId37"/>
    <p:sldId id="618" r:id="rId38"/>
    <p:sldId id="619" r:id="rId39"/>
    <p:sldId id="620" r:id="rId40"/>
    <p:sldId id="621" r:id="rId41"/>
    <p:sldId id="623" r:id="rId42"/>
    <p:sldId id="611" r:id="rId43"/>
    <p:sldId id="629" r:id="rId44"/>
    <p:sldId id="630" r:id="rId45"/>
    <p:sldId id="61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3865"/>
    <a:srgbClr val="78BE21"/>
    <a:srgbClr val="0D0D0D"/>
    <a:srgbClr val="E8E8E8"/>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89889" autoAdjust="0"/>
  </p:normalViewPr>
  <p:slideViewPr>
    <p:cSldViewPr snapToGrid="0">
      <p:cViewPr varScale="1">
        <p:scale>
          <a:sx n="86" d="100"/>
          <a:sy n="86" d="100"/>
        </p:scale>
        <p:origin x="331"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04DE5-F1A9-4D45-BF54-BEFDBA739CA2}" type="datetimeFigureOut">
              <a:rPr lang="en-US" smtClean="0">
                <a:latin typeface="NeueHaasGroteskText Std" panose="020B0504020202020204" pitchFamily="34" charset="0"/>
              </a:rPr>
              <a:t>11/9/2021</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eueHaasGroteskText Std" panose="020B0504020202020204" pitchFamily="34" charset="0"/>
              </a:defRPr>
            </a:lvl1pPr>
          </a:lstStyle>
          <a:p>
            <a:fld id="{A50CD39D-89B0-4C68-805A-35C75A7C20C8}" type="datetimeFigureOut">
              <a:rPr lang="en-US" smtClean="0"/>
              <a:pPr/>
              <a:t>11/9/2021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959353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11/9/2021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8"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6183" y="1842964"/>
            <a:ext cx="7099634" cy="841248"/>
          </a:xfrm>
          <a:prstGeom prst="rect">
            <a:avLst/>
          </a:prstGeom>
        </p:spPr>
      </p:pic>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rgbClr val="003865">
              <a:alpha val="87843"/>
            </a:srgb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t>11/9/2021</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rgbClr val="003865">
              <a:alpha val="87843"/>
            </a:srgb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t>11/9/2021</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Tree>
    <p:extLst>
      <p:ext uri="{BB962C8B-B14F-4D97-AF65-F5344CB8AC3E}">
        <p14:creationId xmlns:p14="http://schemas.microsoft.com/office/powerpoint/2010/main" val="124948801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66C283A4-7960-4BFD-B3A5-A2CC5BB2A473}" type="datetime1">
              <a:rPr lang="en-US" smtClean="0"/>
              <a:t>11/9/2021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11/9/2021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11/9/2021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36DB2D6-5DF4-4264-A4A1-7D3EAF38D255}" type="datetime1">
              <a:rPr lang="en-US" smtClean="0"/>
              <a:t>11/9/2021</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11/9/2021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6185" y="1842964"/>
            <a:ext cx="7099630" cy="841248"/>
          </a:xfrm>
          <a:prstGeom prst="rect">
            <a:avLst/>
          </a:prstGeom>
        </p:spPr>
      </p:pic>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36DB2D6-5DF4-4264-A4A1-7D3EAF38D255}" type="datetime1">
              <a:rPr lang="en-US" smtClean="0"/>
              <a:t>11/9/2021</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B4EEDC6-36CA-4209-B482-2ED76AA0BF08}" type="datetime1">
              <a:rPr lang="en-US" smtClean="0"/>
              <a:t>11/9/2021</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8DC79626-CE5A-4834-975C-E7305BA2E281}" type="datetime1">
              <a:rPr lang="en-US" smtClean="0"/>
              <a:t>11/9/2021</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1815FB38-58F3-410A-8DA4-4B706967601F}" type="datetime1">
              <a:rPr lang="en-US" smtClean="0"/>
              <a:t>11/9/2021</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069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F519661-29C3-4FE0-9FC3-375A85A42C46}" type="datetime1">
              <a:rPr lang="en-US" smtClean="0"/>
              <a:t>11/9/2021</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3"/>
          <p:cNvSpPr>
            <a:spLocks noGrp="1"/>
          </p:cNvSpPr>
          <p:nvPr>
            <p:ph type="dt" sz="half" idx="10"/>
          </p:nvPr>
        </p:nvSpPr>
        <p:spPr/>
        <p:txBody>
          <a:bodyPr/>
          <a:lstStyle/>
          <a:p>
            <a:fld id="{0366E0EA-2D80-452F-9963-33FA7A36BC09}" type="datetime1">
              <a:rPr lang="en-US" smtClean="0"/>
              <a:t>11/9/2021</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Tree>
    <p:extLst>
      <p:ext uri="{BB962C8B-B14F-4D97-AF65-F5344CB8AC3E}">
        <p14:creationId xmlns:p14="http://schemas.microsoft.com/office/powerpoint/2010/main" val="104511261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Tree>
    <p:extLst>
      <p:ext uri="{BB962C8B-B14F-4D97-AF65-F5344CB8AC3E}">
        <p14:creationId xmlns:p14="http://schemas.microsoft.com/office/powerpoint/2010/main" val="329788730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Tree>
    <p:extLst>
      <p:ext uri="{BB962C8B-B14F-4D97-AF65-F5344CB8AC3E}">
        <p14:creationId xmlns:p14="http://schemas.microsoft.com/office/powerpoint/2010/main" val="163423732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r>
              <a:rPr lang="en-US"/>
              <a:t>Click icon to add table</a:t>
            </a:r>
          </a:p>
        </p:txBody>
      </p:sp>
    </p:spTree>
    <p:extLst>
      <p:ext uri="{BB962C8B-B14F-4D97-AF65-F5344CB8AC3E}">
        <p14:creationId xmlns:p14="http://schemas.microsoft.com/office/powerpoint/2010/main" val="2549061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4"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8553" y="6000575"/>
            <a:ext cx="3858492" cy="457200"/>
          </a:xfrm>
          <a:prstGeom prst="rect">
            <a:avLst/>
          </a:prstGeom>
        </p:spPr>
      </p:pic>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dirty="0"/>
              <a:t>mndot.gov</a:t>
            </a:r>
          </a:p>
        </p:txBody>
      </p:sp>
      <p:sp>
        <p:nvSpPr>
          <p:cNvPr id="6" name="Picture Placeholder 5"/>
          <p:cNvSpPr>
            <a:spLocks noGrp="1"/>
          </p:cNvSpPr>
          <p:nvPr>
            <p:ph type="pic" sz="quarter" idx="17"/>
          </p:nvPr>
        </p:nvSpPr>
        <p:spPr>
          <a:xfrm>
            <a:off x="0" y="0"/>
            <a:ext cx="12192000" cy="3380732"/>
          </a:xfrm>
        </p:spPr>
        <p:txBody>
          <a:bodyPr/>
          <a:lstStyle/>
          <a:p>
            <a:r>
              <a:rPr lang="en-US"/>
              <a:t>Click icon to add picture</a:t>
            </a:r>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11/9/2021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39915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5D76A200-3168-4D33-A718-3974884CE863}" type="datetime1">
              <a:rPr lang="en-US" smtClean="0"/>
              <a:t>11/9/2021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894290563"/>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11/9/2021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11/9/2021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4034028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11/9/2021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11/9/2021</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r>
              <a:rPr lang="en-US"/>
              <a:t>Click icon to add table</a:t>
            </a:r>
          </a:p>
        </p:txBody>
      </p:sp>
      <p:sp>
        <p:nvSpPr>
          <p:cNvPr id="4" name="Date Placeholder 3"/>
          <p:cNvSpPr>
            <a:spLocks noGrp="1"/>
          </p:cNvSpPr>
          <p:nvPr>
            <p:ph type="dt" sz="half" idx="10"/>
          </p:nvPr>
        </p:nvSpPr>
        <p:spPr/>
        <p:txBody>
          <a:bodyPr/>
          <a:lstStyle/>
          <a:p>
            <a:fld id="{9A198C9B-0587-4A1E-9E03-E4C9FE222F08}" type="datetime1">
              <a:rPr lang="en-US" smtClean="0"/>
              <a:t>11/9/2021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37C3B6E0-E413-4EA2-9B23-AF69A1623F89}" type="datetime1">
              <a:rPr lang="en-US" smtClean="0"/>
              <a:t>11/9/2021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438A7556-21FA-4204-9DD6-1F6FDEC2C796}" type="datetime1">
              <a:rPr lang="en-US" smtClean="0"/>
              <a:t>11/9/2021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0EB49D9C-C4C1-46A9-AED8-599F8B47287F}" type="datetime1">
              <a:rPr lang="en-US" smtClean="0"/>
              <a:t>11/9/2021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11/9/2021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466A75E6-E45B-4C5D-981E-7C8ED0C72F5D}" type="datetime1">
              <a:rPr lang="en-US" smtClean="0"/>
              <a:t>11/9/2021</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dirty="0"/>
              <a:t>mndot.gov</a:t>
            </a:r>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F8B25D9D-5365-41CD-BF43-4FFFCBF4BBDA}" type="datetime1">
              <a:rPr lang="en-US" smtClean="0"/>
              <a:t>11/9/2021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8CC894EF-7DC0-4B7C-83F8-29D989AA60F6}" type="datetime1">
              <a:rPr lang="en-US" smtClean="0"/>
              <a:t>11/9/2021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11/9/2021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11/9/2021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8352" y="630935"/>
            <a:ext cx="3858492" cy="457200"/>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11/9/2021</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dirty="0">
                <a:solidFill>
                  <a:schemeClr val="tx2"/>
                </a:solidFill>
              </a:rPr>
              <a:t>mndot.gov</a:t>
            </a: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8352" y="630936"/>
            <a:ext cx="3858492" cy="457200"/>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pic>
        <p:nvPicPr>
          <p:cNvPr id="13"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8562" y="705498"/>
            <a:ext cx="3858492" cy="457200"/>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A8CA1A9B-139F-4606-AD0A-F3253110DAE5}" type="datetime1">
              <a:rPr lang="en-US" smtClean="0"/>
              <a:t>11/9/2021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11/9/2021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11/9/2021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t>11/9/2021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11/9/2021</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790" r:id="rId7"/>
    <p:sldLayoutId id="2147483789" r:id="rId8"/>
    <p:sldLayoutId id="2147483714" r:id="rId9"/>
    <p:sldLayoutId id="2147483738" r:id="rId10"/>
    <p:sldLayoutId id="2147483739" r:id="rId11"/>
    <p:sldLayoutId id="2147483780" r:id="rId12"/>
    <p:sldLayoutId id="2147483773" r:id="rId13"/>
    <p:sldLayoutId id="2147483800" r:id="rId14"/>
    <p:sldLayoutId id="2147483688" r:id="rId15"/>
    <p:sldLayoutId id="2147483801" r:id="rId16"/>
    <p:sldLayoutId id="2147483802" r:id="rId17"/>
    <p:sldLayoutId id="2147483803" r:id="rId18"/>
    <p:sldLayoutId id="2147483744" r:id="rId19"/>
    <p:sldLayoutId id="2147483793" r:id="rId20"/>
    <p:sldLayoutId id="2147483772" r:id="rId21"/>
    <p:sldLayoutId id="2147483767" r:id="rId22"/>
    <p:sldLayoutId id="2147483769" r:id="rId23"/>
    <p:sldLayoutId id="2147483771" r:id="rId24"/>
    <p:sldLayoutId id="2147483770" r:id="rId25"/>
    <p:sldLayoutId id="2147483732" r:id="rId26"/>
    <p:sldLayoutId id="2147483794" r:id="rId27"/>
    <p:sldLayoutId id="2147483733" r:id="rId28"/>
    <p:sldLayoutId id="2147483747" r:id="rId29"/>
    <p:sldLayoutId id="2147483818" r:id="rId30"/>
    <p:sldLayoutId id="2147483805" r:id="rId31"/>
    <p:sldLayoutId id="2147483806" r:id="rId32"/>
    <p:sldLayoutId id="2147483750" r:id="rId33"/>
    <p:sldLayoutId id="2147483765" r:id="rId34"/>
    <p:sldLayoutId id="2147483781" r:id="rId35"/>
    <p:sldLayoutId id="2147483809" r:id="rId36"/>
    <p:sldLayoutId id="2147483808" r:id="rId37"/>
    <p:sldLayoutId id="2147483807" r:id="rId38"/>
    <p:sldLayoutId id="2147483819" r:id="rId39"/>
    <p:sldLayoutId id="2147483754" r:id="rId40"/>
    <p:sldLayoutId id="2147483755" r:id="rId41"/>
    <p:sldLayoutId id="2147483759" r:id="rId42"/>
    <p:sldLayoutId id="2147483753" r:id="rId43"/>
    <p:sldLayoutId id="2147483763" r:id="rId44"/>
    <p:sldLayoutId id="2147483762" r:id="rId45"/>
    <p:sldLayoutId id="2147483758" r:id="rId46"/>
    <p:sldLayoutId id="2147483756" r:id="rId47"/>
    <p:sldLayoutId id="2147483798" r:id="rId48"/>
    <p:sldLayoutId id="2147483797" r:id="rId4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hyperlink" Target="SensorChecks_052621%20TH21-HMA-L1-CL-12R.xlsm" TargetMode="External"/><Relationship Id="rId1" Type="http://schemas.openxmlformats.org/officeDocument/2006/relationships/slideLayout" Target="../slideLayouts/slideLayout6.xml"/><Relationship Id="rId6" Type="http://schemas.openxmlformats.org/officeDocument/2006/relationships/hyperlink" Target="RoutineAnalysis_060321%20TH21-HMA-L2-CL-12R.xlsm" TargetMode="External"/><Relationship Id="rId5" Type="http://schemas.openxmlformats.org/officeDocument/2006/relationships/image" Target="../media/image17.png"/><Relationship Id="rId4" Type="http://schemas.openxmlformats.org/officeDocument/2006/relationships/hyperlink" Target="SensorChecks_052521%20TH21-HMA-L1-CL-12R.xls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DPS_Coverage.xlsx" TargetMode="External"/><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FZQ2TRFJRVE?t=198" TargetMode="External"/><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DPS_Coverage.xlsx" TargetMode="External"/><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DPS_Coverage.xlsx" TargetMode="External"/><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hyperlink" Target="https://youtu.be/lpVR3T1YrVY"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FDPa4rpOclw" TargetMode="External"/><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hyperlink" Target="https://youtu.be/k8ADpw6Rfsg" TargetMode="Externa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hyperlink" Target="https://gcc02.safelinks.protection.outlook.com/?url=https%3A%2F%2Fyoutu.be%2FsXeXqpBNo04&amp;data=04%7C01%7Ckyle.hoegh%40state.mn.us%7C866177476c114807b95608d9a095c5bf%7Ceb14b04624c445198f26b89c2159828c%7C0%7C0%7C637717388438236113%7CUnknown%7CTWFpbGZsb3d8eyJWIjoiMC4wLjAwMDAiLCJQIjoiV2luMzIiLCJBTiI6Ik1haWwiLCJXVCI6Mn0%3D%7C1000&amp;sdata=Iwo4U%2FN%2FlRX3%2BB7O3lm2zy05ZAxVsPtLhWJnPxXZVQQ%3D&amp;reserved=0" TargetMode="External"/><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hyperlink" Target="https://youtu.be/tmg1dERSjk8?t=33"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hyperlink" Target="https://youtu.be/A3j870wC2dA?t=13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477837"/>
            <a:ext cx="12192000" cy="1295182"/>
          </a:xfrm>
        </p:spPr>
        <p:txBody>
          <a:bodyPr/>
          <a:lstStyle/>
          <a:p>
            <a:r>
              <a:rPr lang="en-US" dirty="0"/>
              <a:t>Current DPS Protocols (Draft AASHTO Spec)</a:t>
            </a:r>
          </a:p>
        </p:txBody>
      </p:sp>
      <p:sp>
        <p:nvSpPr>
          <p:cNvPr id="3" name="Text Placeholder 2"/>
          <p:cNvSpPr>
            <a:spLocks noGrp="1"/>
          </p:cNvSpPr>
          <p:nvPr>
            <p:ph type="body" sz="quarter" idx="14"/>
          </p:nvPr>
        </p:nvSpPr>
        <p:spPr/>
        <p:txBody>
          <a:bodyPr>
            <a:normAutofit lnSpcReduction="10000"/>
          </a:bodyPr>
          <a:lstStyle/>
          <a:p>
            <a:pPr>
              <a:spcBef>
                <a:spcPts val="0"/>
              </a:spcBef>
            </a:pPr>
            <a:r>
              <a:rPr lang="en-US" dirty="0"/>
              <a:t>Kyle Hoegh</a:t>
            </a:r>
          </a:p>
          <a:p>
            <a:pPr>
              <a:spcBef>
                <a:spcPts val="0"/>
              </a:spcBef>
            </a:pPr>
            <a:r>
              <a:rPr lang="en-US" dirty="0"/>
              <a:t>Mercedes Maupin </a:t>
            </a:r>
          </a:p>
          <a:p>
            <a:pPr>
              <a:spcBef>
                <a:spcPts val="0"/>
              </a:spcBef>
            </a:pPr>
            <a:r>
              <a:rPr lang="en-US" dirty="0"/>
              <a:t>Shongtao Dai</a:t>
            </a:r>
          </a:p>
        </p:txBody>
      </p:sp>
      <p:sp>
        <p:nvSpPr>
          <p:cNvPr id="7" name="Footer Placeholder 6"/>
          <p:cNvSpPr>
            <a:spLocks noGrp="1"/>
          </p:cNvSpPr>
          <p:nvPr>
            <p:ph type="ftr" sz="quarter" idx="3"/>
          </p:nvPr>
        </p:nvSpPr>
        <p:spPr/>
        <p:txBody>
          <a:bodyPr/>
          <a:lstStyle/>
          <a:p>
            <a:r>
              <a:rPr lang="en-US" dirty="0"/>
              <a:t>mndot.gov</a:t>
            </a:r>
          </a:p>
        </p:txBody>
      </p:sp>
      <p:pic>
        <p:nvPicPr>
          <p:cNvPr id="5" name="Picture Placeholder 4"/>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l="-1389" t="52255" r="1389" b="10765"/>
          <a:stretch/>
        </p:blipFill>
        <p:spPr/>
      </p:pic>
    </p:spTree>
    <p:extLst>
      <p:ext uri="{BB962C8B-B14F-4D97-AF65-F5344CB8AC3E}">
        <p14:creationId xmlns:p14="http://schemas.microsoft.com/office/powerpoint/2010/main" val="1665486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683" y="1535905"/>
            <a:ext cx="6938639" cy="4820444"/>
          </a:xfrm>
        </p:spPr>
        <p:txBody>
          <a:bodyPr>
            <a:normAutofit/>
          </a:bodyPr>
          <a:lstStyle/>
          <a:p>
            <a:pPr marL="342900" marR="0" lvl="0" indent="-342900">
              <a:lnSpc>
                <a:spcPct val="112000"/>
              </a:lnSpc>
              <a:spcBef>
                <a:spcPts val="1000"/>
              </a:spcBef>
              <a:spcAft>
                <a:spcPts val="1000"/>
              </a:spcAft>
              <a:buFont typeface="+mj-lt"/>
              <a:buAutoNum type="arabicPeriod" startAt="3"/>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Field Calibration Data – Provide Agency with documentation of the results and timing of the most recent metal and air calibration applied when calculating the reported dielectric values (this is automatically tracked in existing DPS software).</a:t>
            </a:r>
          </a:p>
          <a:p>
            <a:pPr>
              <a:lnSpc>
                <a:spcPct val="112000"/>
              </a:lnSpc>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DPSP Chapter 3 Section 3.1.8</a:t>
            </a:r>
          </a:p>
          <a:p>
            <a:pPr>
              <a:lnSpc>
                <a:spcPct val="112000"/>
              </a:lnSpc>
            </a:pPr>
            <a:r>
              <a:rPr lang="en-US" sz="1800" dirty="0">
                <a:latin typeface="Calibri" panose="020F0502020204030204" pitchFamily="34" charset="0"/>
                <a:ea typeface="Times New Roman" panose="02020603050405020304" pitchFamily="18" charset="0"/>
                <a:cs typeface="Times New Roman" panose="02020603050405020304" pitchFamily="18" charset="0"/>
              </a:rPr>
              <a:t>Metal</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value used for the “full reflection amplitude” </a:t>
            </a:r>
          </a:p>
          <a:p>
            <a:pPr>
              <a:lnSpc>
                <a:spcPct val="112000"/>
              </a:lnSpc>
            </a:pPr>
            <a:r>
              <a:rPr lang="en-US" sz="1800" dirty="0">
                <a:latin typeface="Calibri" panose="020F0502020204030204" pitchFamily="34" charset="0"/>
                <a:ea typeface="Times New Roman" panose="02020603050405020304" pitchFamily="18" charset="0"/>
                <a:cs typeface="Times New Roman" panose="02020603050405020304" pitchFamily="18" charset="0"/>
              </a:rPr>
              <a:t>Air value used</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as the signal response from air calibration mode, used to mitigate structural noise from each signal</a:t>
            </a:r>
          </a:p>
          <a:p>
            <a:pPr>
              <a:lnSpc>
                <a:spcPct val="112000"/>
              </a:lnSpc>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Both air and metal calibration recommended each time equipment is turned on, but only required to report most recent air and metal calibration.</a:t>
            </a: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10</a:t>
            </a:fld>
            <a:endParaRPr lang="en-US" dirty="0"/>
          </a:p>
        </p:txBody>
      </p:sp>
      <p:sp>
        <p:nvSpPr>
          <p:cNvPr id="11" name="Title 1">
            <a:extLst>
              <a:ext uri="{FF2B5EF4-FFF2-40B4-BE49-F238E27FC236}">
                <a16:creationId xmlns:a16="http://schemas.microsoft.com/office/drawing/2014/main" id="{765EF017-9ABE-4F7F-B71C-CCE8CA04DA82}"/>
              </a:ext>
            </a:extLst>
          </p:cNvPr>
          <p:cNvSpPr>
            <a:spLocks noGrp="1"/>
          </p:cNvSpPr>
          <p:nvPr>
            <p:ph type="title"/>
          </p:nvPr>
        </p:nvSpPr>
        <p:spPr>
          <a:xfrm>
            <a:off x="838200" y="152400"/>
            <a:ext cx="10515600" cy="914400"/>
          </a:xfrm>
        </p:spPr>
        <p:txBody>
          <a:bodyPr/>
          <a:lstStyle/>
          <a:p>
            <a:r>
              <a:rPr lang="en-US" dirty="0"/>
              <a:t>DPS Data Specification</a:t>
            </a:r>
          </a:p>
        </p:txBody>
      </p:sp>
      <p:pic>
        <p:nvPicPr>
          <p:cNvPr id="12" name="Picture 11">
            <a:extLst>
              <a:ext uri="{FF2B5EF4-FFF2-40B4-BE49-F238E27FC236}">
                <a16:creationId xmlns:a16="http://schemas.microsoft.com/office/drawing/2014/main" id="{B7559105-9467-44F9-89A1-895A19636211}"/>
              </a:ext>
            </a:extLst>
          </p:cNvPr>
          <p:cNvPicPr>
            <a:picLocks noChangeAspect="1"/>
          </p:cNvPicPr>
          <p:nvPr/>
        </p:nvPicPr>
        <p:blipFill>
          <a:blip r:embed="rId2"/>
          <a:stretch>
            <a:fillRect/>
          </a:stretch>
        </p:blipFill>
        <p:spPr>
          <a:xfrm>
            <a:off x="7306322" y="1385841"/>
            <a:ext cx="4791075" cy="3695700"/>
          </a:xfrm>
          <a:prstGeom prst="rect">
            <a:avLst/>
          </a:prstGeom>
        </p:spPr>
      </p:pic>
    </p:spTree>
    <p:extLst>
      <p:ext uri="{BB962C8B-B14F-4D97-AF65-F5344CB8AC3E}">
        <p14:creationId xmlns:p14="http://schemas.microsoft.com/office/powerpoint/2010/main" val="4074126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683" y="1535905"/>
            <a:ext cx="6938639" cy="4820444"/>
          </a:xfrm>
        </p:spPr>
        <p:txBody>
          <a:bodyPr>
            <a:normAutofit/>
          </a:bodyPr>
          <a:lstStyle/>
          <a:p>
            <a:pPr marL="342900" marR="0" lvl="0" indent="-342900">
              <a:lnSpc>
                <a:spcPct val="112000"/>
              </a:lnSpc>
              <a:spcBef>
                <a:spcPts val="1000"/>
              </a:spcBef>
              <a:spcAft>
                <a:spcPts val="1000"/>
              </a:spcAft>
              <a:buFont typeface="+mj-lt"/>
              <a:buAutoNum type="arabicPeriod" startAt="4"/>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Field Dielectric Quality Check Data – Provide Agency with dataset and corresponding documentation of periodic dielectric quality check datasets designed to allow the agency to evaluate the quality of the collected dielectric data.</a:t>
            </a:r>
          </a:p>
          <a:p>
            <a:pPr marL="342900" marR="0" lvl="0" indent="-342900">
              <a:lnSpc>
                <a:spcPct val="110000"/>
              </a:lnSpc>
              <a:spcBef>
                <a:spcPts val="395"/>
              </a:spcBef>
              <a:spcAft>
                <a:spcPts val="600"/>
              </a:spcAft>
              <a:buFont typeface="+mj-lt"/>
              <a:buAutoNum type="alphaUcPeriod"/>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Conduct and evaluate a swerve or line test at the beginning of data collection each day to ensure system is working properly</a:t>
            </a:r>
          </a:p>
          <a:p>
            <a:pPr marL="742950" marR="0" lvl="1" indent="-285750">
              <a:lnSpc>
                <a:spcPct val="110000"/>
              </a:lnSpc>
              <a:spcBef>
                <a:spcPts val="395"/>
              </a:spcBef>
              <a:spcAft>
                <a:spcPts val="600"/>
              </a:spcAft>
              <a:buFont typeface="+mj-lt"/>
              <a:buAutoNum type="alphaLcPeriod"/>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If either of the following criteria are met the test is successful and step A has been satisfied so and Step B is the only remaining field dielectric quality check data required for the day:</a:t>
            </a:r>
          </a:p>
          <a:p>
            <a:pPr marL="1143000" marR="0" lvl="2" indent="-228600">
              <a:lnSpc>
                <a:spcPct val="110000"/>
              </a:lnSpc>
              <a:spcBef>
                <a:spcPts val="395"/>
              </a:spcBef>
              <a:spcAft>
                <a:spcPts val="600"/>
              </a:spcAft>
              <a:buFont typeface="+mj-lt"/>
              <a:buAutoNum type="romanLcPeriod"/>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all 3 sensors of either test are within 0.08 of the middle (by dielectric magnitude) sensor </a:t>
            </a:r>
          </a:p>
          <a:p>
            <a:pPr marL="1143000" marR="0" lvl="2" indent="-228600">
              <a:lnSpc>
                <a:spcPct val="110000"/>
              </a:lnSpc>
              <a:spcBef>
                <a:spcPts val="395"/>
              </a:spcBef>
              <a:spcAft>
                <a:spcPts val="600"/>
              </a:spcAft>
              <a:buFont typeface="+mj-lt"/>
              <a:buAutoNum type="romanLcPeriod"/>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all 3 sensors of both tests are within 0.10 of the middle (by dielectric magnitude) sensor</a:t>
            </a:r>
          </a:p>
          <a:p>
            <a:pPr marL="742950" marR="0" lvl="1" indent="-285750">
              <a:lnSpc>
                <a:spcPct val="110000"/>
              </a:lnSpc>
              <a:spcBef>
                <a:spcPts val="395"/>
              </a:spcBef>
              <a:spcAft>
                <a:spcPts val="600"/>
              </a:spcAft>
              <a:buFont typeface="+mj-lt"/>
              <a:buAutoNum type="alphaLcPeriod"/>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Re-calibrate (detailed in item 3) and repeat if criteria not met</a:t>
            </a:r>
          </a:p>
          <a:p>
            <a:pPr marL="742950" marR="0" lvl="1" indent="-285750">
              <a:lnSpc>
                <a:spcPct val="110000"/>
              </a:lnSpc>
              <a:spcBef>
                <a:spcPts val="395"/>
              </a:spcBef>
              <a:spcAft>
                <a:spcPts val="600"/>
              </a:spcAft>
              <a:buFont typeface="+mj-lt"/>
              <a:buAutoNum type="alphaLcPeriod"/>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Contact Agency for guidance if multiple recalibrations do not result in all sensors within specification limits (call or email Kyle Hoegh at 507-398-2669 or kyle.hoegh@state.mn.us)</a:t>
            </a:r>
          </a:p>
          <a:p>
            <a:pPr marL="342900" marR="0" lvl="0" indent="-342900">
              <a:lnSpc>
                <a:spcPct val="112000"/>
              </a:lnSpc>
              <a:spcBef>
                <a:spcPts val="1000"/>
              </a:spcBef>
              <a:spcAft>
                <a:spcPts val="1000"/>
              </a:spcAft>
              <a:buFont typeface="+mj-lt"/>
              <a:buAutoNum type="arabicPeriod" startAt="4"/>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11</a:t>
            </a:fld>
            <a:endParaRPr lang="en-US" dirty="0"/>
          </a:p>
        </p:txBody>
      </p:sp>
      <p:sp>
        <p:nvSpPr>
          <p:cNvPr id="11" name="Title 1">
            <a:extLst>
              <a:ext uri="{FF2B5EF4-FFF2-40B4-BE49-F238E27FC236}">
                <a16:creationId xmlns:a16="http://schemas.microsoft.com/office/drawing/2014/main" id="{8C1B5753-4287-4991-8ECD-3CFE4BE4AA93}"/>
              </a:ext>
            </a:extLst>
          </p:cNvPr>
          <p:cNvSpPr>
            <a:spLocks noGrp="1"/>
          </p:cNvSpPr>
          <p:nvPr>
            <p:ph type="title"/>
          </p:nvPr>
        </p:nvSpPr>
        <p:spPr>
          <a:xfrm>
            <a:off x="838200" y="152400"/>
            <a:ext cx="10515600" cy="914400"/>
          </a:xfrm>
        </p:spPr>
        <p:txBody>
          <a:bodyPr/>
          <a:lstStyle/>
          <a:p>
            <a:r>
              <a:rPr lang="en-US" dirty="0"/>
              <a:t>DPS Data Specification</a:t>
            </a:r>
          </a:p>
        </p:txBody>
      </p:sp>
      <p:pic>
        <p:nvPicPr>
          <p:cNvPr id="12" name="Picture 11">
            <a:extLst>
              <a:ext uri="{FF2B5EF4-FFF2-40B4-BE49-F238E27FC236}">
                <a16:creationId xmlns:a16="http://schemas.microsoft.com/office/drawing/2014/main" id="{1D6DB340-369F-4874-8819-C6ACFAF4949F}"/>
              </a:ext>
            </a:extLst>
          </p:cNvPr>
          <p:cNvPicPr>
            <a:picLocks noChangeAspect="1"/>
          </p:cNvPicPr>
          <p:nvPr/>
        </p:nvPicPr>
        <p:blipFill>
          <a:blip r:embed="rId2"/>
          <a:stretch>
            <a:fillRect/>
          </a:stretch>
        </p:blipFill>
        <p:spPr>
          <a:xfrm>
            <a:off x="7410622" y="1411549"/>
            <a:ext cx="4572000" cy="2733992"/>
          </a:xfrm>
          <a:prstGeom prst="rect">
            <a:avLst/>
          </a:prstGeom>
        </p:spPr>
      </p:pic>
      <p:pic>
        <p:nvPicPr>
          <p:cNvPr id="14" name="Picture 13">
            <a:extLst>
              <a:ext uri="{FF2B5EF4-FFF2-40B4-BE49-F238E27FC236}">
                <a16:creationId xmlns:a16="http://schemas.microsoft.com/office/drawing/2014/main" id="{7A958169-66E0-4922-893F-00329AA8873F}"/>
              </a:ext>
            </a:extLst>
          </p:cNvPr>
          <p:cNvPicPr>
            <a:picLocks noChangeAspect="1"/>
          </p:cNvPicPr>
          <p:nvPr/>
        </p:nvPicPr>
        <p:blipFill>
          <a:blip r:embed="rId3"/>
          <a:stretch>
            <a:fillRect/>
          </a:stretch>
        </p:blipFill>
        <p:spPr>
          <a:xfrm>
            <a:off x="7234654" y="4681271"/>
            <a:ext cx="3657600" cy="2040203"/>
          </a:xfrm>
          <a:prstGeom prst="rect">
            <a:avLst/>
          </a:prstGeom>
        </p:spPr>
      </p:pic>
    </p:spTree>
    <p:extLst>
      <p:ext uri="{BB962C8B-B14F-4D97-AF65-F5344CB8AC3E}">
        <p14:creationId xmlns:p14="http://schemas.microsoft.com/office/powerpoint/2010/main" val="1276104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683" y="1535905"/>
            <a:ext cx="6938639" cy="4820444"/>
          </a:xfrm>
        </p:spPr>
        <p:txBody>
          <a:bodyPr>
            <a:normAutofit/>
          </a:bodyPr>
          <a:lstStyle/>
          <a:p>
            <a:pPr marL="342900" marR="0" lvl="0" indent="-342900">
              <a:lnSpc>
                <a:spcPct val="112000"/>
              </a:lnSpc>
              <a:spcBef>
                <a:spcPts val="1000"/>
              </a:spcBef>
              <a:spcAft>
                <a:spcPts val="1000"/>
              </a:spcAft>
              <a:buFont typeface="+mj-lt"/>
              <a:buAutoNum type="arabicPeriod" startAt="4"/>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Field Dielectric Quality Check Data – Provide Agency with dataset and corresponding documentation of periodic dielectric quality check datasets designed to allow the agency to evaluate the quality of the collected dielectric data.</a:t>
            </a:r>
          </a:p>
          <a:p>
            <a:pPr marL="342900" marR="0" lvl="0" indent="-342900">
              <a:lnSpc>
                <a:spcPct val="110000"/>
              </a:lnSpc>
              <a:spcBef>
                <a:spcPts val="395"/>
              </a:spcBef>
              <a:spcAft>
                <a:spcPts val="600"/>
              </a:spcAft>
              <a:buFont typeface="+mj-lt"/>
              <a:buAutoNum type="alphaUcPeriod"/>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Conduct swerve test or line test throughout the day of testing to ensure data is continually in specification achieving each of the following minimum criteria:</a:t>
            </a:r>
          </a:p>
          <a:p>
            <a:pPr marL="742950" marR="0" lvl="1" indent="-285750">
              <a:lnSpc>
                <a:spcPct val="110000"/>
              </a:lnSpc>
              <a:spcBef>
                <a:spcPts val="395"/>
              </a:spcBef>
              <a:spcAft>
                <a:spcPts val="600"/>
              </a:spcAft>
              <a:buFont typeface="+mj-lt"/>
              <a:buAutoNum type="alphaLcPeriod"/>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1 test at least every 4000 ft of collected data</a:t>
            </a:r>
          </a:p>
          <a:p>
            <a:pPr marL="742950" marR="0" lvl="1" indent="-285750">
              <a:lnSpc>
                <a:spcPct val="110000"/>
              </a:lnSpc>
              <a:spcBef>
                <a:spcPts val="395"/>
              </a:spcBef>
              <a:spcAft>
                <a:spcPts val="600"/>
              </a:spcAft>
              <a:buFont typeface="+mj-lt"/>
              <a:buAutoNum type="alphaLcPeriod"/>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1 test at least every 4 hours</a:t>
            </a:r>
          </a:p>
          <a:p>
            <a:pPr marL="342900" marR="0" lvl="0" indent="-342900">
              <a:lnSpc>
                <a:spcPct val="112000"/>
              </a:lnSpc>
              <a:spcBef>
                <a:spcPts val="1000"/>
              </a:spcBef>
              <a:spcAft>
                <a:spcPts val="1000"/>
              </a:spcAft>
              <a:buFont typeface="+mj-lt"/>
              <a:buAutoNum type="arabicPeriod" startAt="4"/>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12</a:t>
            </a:fld>
            <a:endParaRPr lang="en-US" dirty="0"/>
          </a:p>
        </p:txBody>
      </p:sp>
      <p:sp>
        <p:nvSpPr>
          <p:cNvPr id="11" name="Title 1">
            <a:extLst>
              <a:ext uri="{FF2B5EF4-FFF2-40B4-BE49-F238E27FC236}">
                <a16:creationId xmlns:a16="http://schemas.microsoft.com/office/drawing/2014/main" id="{8C1B5753-4287-4991-8ECD-3CFE4BE4AA93}"/>
              </a:ext>
            </a:extLst>
          </p:cNvPr>
          <p:cNvSpPr>
            <a:spLocks noGrp="1"/>
          </p:cNvSpPr>
          <p:nvPr>
            <p:ph type="title"/>
          </p:nvPr>
        </p:nvSpPr>
        <p:spPr>
          <a:xfrm>
            <a:off x="838200" y="152400"/>
            <a:ext cx="10515600" cy="914400"/>
          </a:xfrm>
        </p:spPr>
        <p:txBody>
          <a:bodyPr/>
          <a:lstStyle/>
          <a:p>
            <a:r>
              <a:rPr lang="en-US" dirty="0"/>
              <a:t>DPS Data Specification</a:t>
            </a:r>
          </a:p>
        </p:txBody>
      </p:sp>
      <p:pic>
        <p:nvPicPr>
          <p:cNvPr id="8" name="Picture 7">
            <a:hlinkClick r:id="rId2" action="ppaction://hlinkfile"/>
            <a:extLst>
              <a:ext uri="{FF2B5EF4-FFF2-40B4-BE49-F238E27FC236}">
                <a16:creationId xmlns:a16="http://schemas.microsoft.com/office/drawing/2014/main" id="{428C77C0-35F8-492F-BD4D-A7CCE2C9905E}"/>
              </a:ext>
            </a:extLst>
          </p:cNvPr>
          <p:cNvPicPr>
            <a:picLocks noChangeAspect="1"/>
          </p:cNvPicPr>
          <p:nvPr/>
        </p:nvPicPr>
        <p:blipFill>
          <a:blip r:embed="rId3"/>
          <a:stretch>
            <a:fillRect/>
          </a:stretch>
        </p:blipFill>
        <p:spPr>
          <a:xfrm>
            <a:off x="7381734" y="1444457"/>
            <a:ext cx="4572000" cy="2347868"/>
          </a:xfrm>
          <a:prstGeom prst="rect">
            <a:avLst/>
          </a:prstGeom>
        </p:spPr>
      </p:pic>
      <p:pic>
        <p:nvPicPr>
          <p:cNvPr id="9" name="Picture 8">
            <a:hlinkClick r:id="rId4" action="ppaction://hlinkfile"/>
            <a:extLst>
              <a:ext uri="{FF2B5EF4-FFF2-40B4-BE49-F238E27FC236}">
                <a16:creationId xmlns:a16="http://schemas.microsoft.com/office/drawing/2014/main" id="{C08DFF18-CAB3-4BA0-816D-9958C68667F7}"/>
              </a:ext>
            </a:extLst>
          </p:cNvPr>
          <p:cNvPicPr>
            <a:picLocks noChangeAspect="1"/>
          </p:cNvPicPr>
          <p:nvPr/>
        </p:nvPicPr>
        <p:blipFill>
          <a:blip r:embed="rId5"/>
          <a:stretch>
            <a:fillRect/>
          </a:stretch>
        </p:blipFill>
        <p:spPr>
          <a:xfrm>
            <a:off x="7306322" y="3946124"/>
            <a:ext cx="4754880" cy="2441782"/>
          </a:xfrm>
          <a:prstGeom prst="rect">
            <a:avLst/>
          </a:prstGeom>
        </p:spPr>
      </p:pic>
      <p:pic>
        <p:nvPicPr>
          <p:cNvPr id="12" name="Picture 11">
            <a:hlinkClick r:id="rId6" action="ppaction://hlinkfile"/>
            <a:extLst>
              <a:ext uri="{FF2B5EF4-FFF2-40B4-BE49-F238E27FC236}">
                <a16:creationId xmlns:a16="http://schemas.microsoft.com/office/drawing/2014/main" id="{22464081-7FFB-4BA8-B276-D4AED8AB8BAD}"/>
              </a:ext>
            </a:extLst>
          </p:cNvPr>
          <p:cNvPicPr>
            <a:picLocks noChangeAspect="1"/>
          </p:cNvPicPr>
          <p:nvPr/>
        </p:nvPicPr>
        <p:blipFill>
          <a:blip r:embed="rId7"/>
          <a:stretch>
            <a:fillRect/>
          </a:stretch>
        </p:blipFill>
        <p:spPr>
          <a:xfrm>
            <a:off x="1456255" y="4040038"/>
            <a:ext cx="4389120" cy="2253954"/>
          </a:xfrm>
          <a:prstGeom prst="rect">
            <a:avLst/>
          </a:prstGeom>
        </p:spPr>
      </p:pic>
    </p:spTree>
    <p:extLst>
      <p:ext uri="{BB962C8B-B14F-4D97-AF65-F5344CB8AC3E}">
        <p14:creationId xmlns:p14="http://schemas.microsoft.com/office/powerpoint/2010/main" val="1133802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684" y="1535905"/>
            <a:ext cx="4816876" cy="4820444"/>
          </a:xfrm>
        </p:spPr>
        <p:txBody>
          <a:bodyPr>
            <a:normAutofit/>
          </a:bodyPr>
          <a:lstStyle/>
          <a:p>
            <a:pPr marL="342900" marR="0" lvl="0" indent="-342900">
              <a:lnSpc>
                <a:spcPct val="112000"/>
              </a:lnSpc>
              <a:spcBef>
                <a:spcPts val="1000"/>
              </a:spcBef>
              <a:spcAft>
                <a:spcPts val="1000"/>
              </a:spcAft>
              <a:buFont typeface="+mj-lt"/>
              <a:buAutoNum type="arabicPeriod" startAt="5"/>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Field Routine Dielectric Data – Provide Agency with dataset designed to assess the overall mat and joint compaction level.</a:t>
            </a:r>
          </a:p>
          <a:p>
            <a:pPr>
              <a:lnSpc>
                <a:spcPct val="112000"/>
              </a:lnSpc>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All measurement passes shall be conducted with a 3 sensor arrangement at the vendor specified sensor height and 1.5 ft. spacing between sensors to allow for adequate coverage in a short amount of time. </a:t>
            </a:r>
          </a:p>
          <a:p>
            <a:pPr>
              <a:lnSpc>
                <a:spcPct val="112000"/>
              </a:lnSpc>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13</a:t>
            </a:fld>
            <a:endParaRPr lang="en-US" dirty="0"/>
          </a:p>
        </p:txBody>
      </p:sp>
      <p:sp>
        <p:nvSpPr>
          <p:cNvPr id="11" name="Title 1">
            <a:extLst>
              <a:ext uri="{FF2B5EF4-FFF2-40B4-BE49-F238E27FC236}">
                <a16:creationId xmlns:a16="http://schemas.microsoft.com/office/drawing/2014/main" id="{512D4551-0A8A-4D5C-842B-4896095D2947}"/>
              </a:ext>
            </a:extLst>
          </p:cNvPr>
          <p:cNvSpPr>
            <a:spLocks noGrp="1"/>
          </p:cNvSpPr>
          <p:nvPr>
            <p:ph type="title"/>
          </p:nvPr>
        </p:nvSpPr>
        <p:spPr>
          <a:xfrm>
            <a:off x="838200" y="152400"/>
            <a:ext cx="10515600" cy="914400"/>
          </a:xfrm>
        </p:spPr>
        <p:txBody>
          <a:bodyPr/>
          <a:lstStyle/>
          <a:p>
            <a:r>
              <a:rPr lang="en-US" dirty="0"/>
              <a:t>DPS Data Specification</a:t>
            </a:r>
          </a:p>
        </p:txBody>
      </p:sp>
      <p:pic>
        <p:nvPicPr>
          <p:cNvPr id="13" name="Picture 12">
            <a:extLst>
              <a:ext uri="{FF2B5EF4-FFF2-40B4-BE49-F238E27FC236}">
                <a16:creationId xmlns:a16="http://schemas.microsoft.com/office/drawing/2014/main" id="{2A40C06B-C670-49DA-BE2E-BFC7A3A3838C}"/>
              </a:ext>
            </a:extLst>
          </p:cNvPr>
          <p:cNvPicPr>
            <a:picLocks noChangeAspect="1"/>
          </p:cNvPicPr>
          <p:nvPr/>
        </p:nvPicPr>
        <p:blipFill>
          <a:blip r:embed="rId2"/>
          <a:stretch>
            <a:fillRect/>
          </a:stretch>
        </p:blipFill>
        <p:spPr>
          <a:xfrm>
            <a:off x="5735144" y="1535905"/>
            <a:ext cx="6309360" cy="2855409"/>
          </a:xfrm>
          <a:prstGeom prst="rect">
            <a:avLst/>
          </a:prstGeom>
        </p:spPr>
      </p:pic>
      <p:sp>
        <p:nvSpPr>
          <p:cNvPr id="14" name="Rectangle 13">
            <a:hlinkClick r:id="rId3" action="ppaction://hlinkfile"/>
            <a:extLst>
              <a:ext uri="{FF2B5EF4-FFF2-40B4-BE49-F238E27FC236}">
                <a16:creationId xmlns:a16="http://schemas.microsoft.com/office/drawing/2014/main" id="{2AC6972C-D9FC-4CB6-B8D5-D667D988ED2E}"/>
              </a:ext>
            </a:extLst>
          </p:cNvPr>
          <p:cNvSpPr/>
          <p:nvPr/>
        </p:nvSpPr>
        <p:spPr>
          <a:xfrm>
            <a:off x="5735144" y="1535905"/>
            <a:ext cx="6309360" cy="28554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015832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683" y="1535905"/>
            <a:ext cx="5587647" cy="4820444"/>
          </a:xfrm>
        </p:spPr>
        <p:txBody>
          <a:bodyPr>
            <a:normAutofit/>
          </a:bodyPr>
          <a:lstStyle/>
          <a:p>
            <a:pPr marL="342900" marR="0" lvl="0" indent="-342900">
              <a:lnSpc>
                <a:spcPct val="112000"/>
              </a:lnSpc>
              <a:spcBef>
                <a:spcPts val="1000"/>
              </a:spcBef>
              <a:spcAft>
                <a:spcPts val="1000"/>
              </a:spcAft>
              <a:buFont typeface="+mj-lt"/>
              <a:buAutoNum type="arabicPeriod" startAt="5"/>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Field Routine Dielectric Data – Provide Agency with dataset designed to assess the overall mat and joint compaction level.</a:t>
            </a:r>
          </a:p>
          <a:p>
            <a:pPr>
              <a:lnSpc>
                <a:spcPct val="112000"/>
              </a:lnSpc>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These sections are further categorized into centerline joint and mat categories.  </a:t>
            </a:r>
          </a:p>
          <a:p>
            <a:pPr lvl="1">
              <a:lnSpc>
                <a:spcPct val="112000"/>
              </a:lnSpc>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For centerline joint assessment, the contractor shall be conducting continuous (6 in. spacing) measurements with the adjacent sensor centered 6 in. (+/- 2 in.) offset collecting parallel to the joint movement (see DPSP Chapter 5 Section 5.1.1).  </a:t>
            </a:r>
          </a:p>
          <a:p>
            <a:pPr lvl="1">
              <a:lnSpc>
                <a:spcPct val="112000"/>
              </a:lnSpc>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A joint pass shall be considered fully executed if the centerline longitudinal joint has data collected at a 6 in. data density for a continuous 500 ft section. </a:t>
            </a: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14</a:t>
            </a:fld>
            <a:endParaRPr lang="en-US" dirty="0"/>
          </a:p>
        </p:txBody>
      </p:sp>
      <p:sp>
        <p:nvSpPr>
          <p:cNvPr id="11" name="Title 1">
            <a:extLst>
              <a:ext uri="{FF2B5EF4-FFF2-40B4-BE49-F238E27FC236}">
                <a16:creationId xmlns:a16="http://schemas.microsoft.com/office/drawing/2014/main" id="{512D4551-0A8A-4D5C-842B-4896095D2947}"/>
              </a:ext>
            </a:extLst>
          </p:cNvPr>
          <p:cNvSpPr>
            <a:spLocks noGrp="1"/>
          </p:cNvSpPr>
          <p:nvPr>
            <p:ph type="title"/>
          </p:nvPr>
        </p:nvSpPr>
        <p:spPr>
          <a:xfrm>
            <a:off x="838200" y="152400"/>
            <a:ext cx="10515600" cy="914400"/>
          </a:xfrm>
        </p:spPr>
        <p:txBody>
          <a:bodyPr/>
          <a:lstStyle/>
          <a:p>
            <a:r>
              <a:rPr lang="en-US" dirty="0"/>
              <a:t>DPS Data Specification</a:t>
            </a:r>
          </a:p>
        </p:txBody>
      </p:sp>
      <p:pic>
        <p:nvPicPr>
          <p:cNvPr id="7" name="Picture 6">
            <a:extLst>
              <a:ext uri="{FF2B5EF4-FFF2-40B4-BE49-F238E27FC236}">
                <a16:creationId xmlns:a16="http://schemas.microsoft.com/office/drawing/2014/main" id="{EA9DDE08-4878-4862-A289-5DA49A168085}"/>
              </a:ext>
            </a:extLst>
          </p:cNvPr>
          <p:cNvPicPr>
            <a:picLocks noChangeAspect="1"/>
          </p:cNvPicPr>
          <p:nvPr/>
        </p:nvPicPr>
        <p:blipFill>
          <a:blip r:embed="rId2"/>
          <a:stretch>
            <a:fillRect/>
          </a:stretch>
        </p:blipFill>
        <p:spPr>
          <a:xfrm>
            <a:off x="6796524" y="4069398"/>
            <a:ext cx="4114800" cy="2469513"/>
          </a:xfrm>
          <a:prstGeom prst="rect">
            <a:avLst/>
          </a:prstGeom>
        </p:spPr>
      </p:pic>
      <p:sp>
        <p:nvSpPr>
          <p:cNvPr id="13" name="TextBox 12">
            <a:extLst>
              <a:ext uri="{FF2B5EF4-FFF2-40B4-BE49-F238E27FC236}">
                <a16:creationId xmlns:a16="http://schemas.microsoft.com/office/drawing/2014/main" id="{FADE5F0E-1DF7-467F-A333-42AA77875E81}"/>
              </a:ext>
            </a:extLst>
          </p:cNvPr>
          <p:cNvSpPr txBox="1"/>
          <p:nvPr/>
        </p:nvSpPr>
        <p:spPr>
          <a:xfrm>
            <a:off x="6992538" y="6476544"/>
            <a:ext cx="3794571" cy="369332"/>
          </a:xfrm>
          <a:prstGeom prst="rect">
            <a:avLst/>
          </a:prstGeom>
          <a:noFill/>
        </p:spPr>
        <p:txBody>
          <a:bodyPr wrap="square">
            <a:spAutoFit/>
          </a:bodyPr>
          <a:lstStyle/>
          <a:p>
            <a:r>
              <a:rPr lang="en-US" dirty="0">
                <a:hlinkClick r:id="rId3"/>
              </a:rPr>
              <a:t>https://youtu.be/FZQ2TRFJRVE?t=198</a:t>
            </a:r>
            <a:endParaRPr lang="en-US" dirty="0"/>
          </a:p>
        </p:txBody>
      </p:sp>
      <p:pic>
        <p:nvPicPr>
          <p:cNvPr id="19" name="Picture 18">
            <a:extLst>
              <a:ext uri="{FF2B5EF4-FFF2-40B4-BE49-F238E27FC236}">
                <a16:creationId xmlns:a16="http://schemas.microsoft.com/office/drawing/2014/main" id="{D5C8A5E5-0CEB-47EC-8949-5A11A429264B}"/>
              </a:ext>
            </a:extLst>
          </p:cNvPr>
          <p:cNvPicPr>
            <a:picLocks noChangeAspect="1"/>
          </p:cNvPicPr>
          <p:nvPr/>
        </p:nvPicPr>
        <p:blipFill>
          <a:blip r:embed="rId4"/>
          <a:stretch>
            <a:fillRect/>
          </a:stretch>
        </p:blipFill>
        <p:spPr>
          <a:xfrm>
            <a:off x="7208004" y="1356576"/>
            <a:ext cx="3291840" cy="2712822"/>
          </a:xfrm>
          <a:prstGeom prst="rect">
            <a:avLst/>
          </a:prstGeom>
        </p:spPr>
      </p:pic>
    </p:spTree>
    <p:extLst>
      <p:ext uri="{BB962C8B-B14F-4D97-AF65-F5344CB8AC3E}">
        <p14:creationId xmlns:p14="http://schemas.microsoft.com/office/powerpoint/2010/main" val="3699015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684" y="1535905"/>
            <a:ext cx="4816876" cy="4820444"/>
          </a:xfrm>
        </p:spPr>
        <p:txBody>
          <a:bodyPr>
            <a:normAutofit/>
          </a:bodyPr>
          <a:lstStyle/>
          <a:p>
            <a:pPr marL="342900" marR="0" lvl="0" indent="-342900">
              <a:lnSpc>
                <a:spcPct val="112000"/>
              </a:lnSpc>
              <a:spcBef>
                <a:spcPts val="1000"/>
              </a:spcBef>
              <a:spcAft>
                <a:spcPts val="1000"/>
              </a:spcAft>
              <a:buFont typeface="+mj-lt"/>
              <a:buAutoNum type="arabicPeriod" startAt="5"/>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Field Routine Dielectric Data – Provide Agency with dataset designed to assess the overall mat and joint compaction level.</a:t>
            </a:r>
          </a:p>
          <a:p>
            <a:pPr>
              <a:lnSpc>
                <a:spcPct val="112000"/>
              </a:lnSpc>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These sections are further categorized into centerline joint and mat categories.  </a:t>
            </a:r>
          </a:p>
          <a:p>
            <a:pPr lvl="1">
              <a:lnSpc>
                <a:spcPct val="112000"/>
              </a:lnSpc>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For mat assessment, this shall be accomplished by conducting swerve passes (see DPSP Chapter 5 Section 5.1.2, and Chapter 4 Section 4.2.1), or two additional straight line passes (with middle sensor centered at 6 ft. and 10 ft from the centerline joint).</a:t>
            </a:r>
          </a:p>
          <a:p>
            <a:pPr lvl="1">
              <a:lnSpc>
                <a:spcPct val="112000"/>
              </a:lnSpc>
            </a:pP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15</a:t>
            </a:fld>
            <a:endParaRPr lang="en-US" dirty="0"/>
          </a:p>
        </p:txBody>
      </p:sp>
      <p:sp>
        <p:nvSpPr>
          <p:cNvPr id="11" name="Title 1">
            <a:extLst>
              <a:ext uri="{FF2B5EF4-FFF2-40B4-BE49-F238E27FC236}">
                <a16:creationId xmlns:a16="http://schemas.microsoft.com/office/drawing/2014/main" id="{512D4551-0A8A-4D5C-842B-4896095D2947}"/>
              </a:ext>
            </a:extLst>
          </p:cNvPr>
          <p:cNvSpPr>
            <a:spLocks noGrp="1"/>
          </p:cNvSpPr>
          <p:nvPr>
            <p:ph type="title"/>
          </p:nvPr>
        </p:nvSpPr>
        <p:spPr>
          <a:xfrm>
            <a:off x="838200" y="152400"/>
            <a:ext cx="10515600" cy="914400"/>
          </a:xfrm>
        </p:spPr>
        <p:txBody>
          <a:bodyPr/>
          <a:lstStyle/>
          <a:p>
            <a:r>
              <a:rPr lang="en-US" dirty="0"/>
              <a:t>DPS Data Specification</a:t>
            </a:r>
          </a:p>
        </p:txBody>
      </p:sp>
      <p:pic>
        <p:nvPicPr>
          <p:cNvPr id="7" name="Picture 6">
            <a:extLst>
              <a:ext uri="{FF2B5EF4-FFF2-40B4-BE49-F238E27FC236}">
                <a16:creationId xmlns:a16="http://schemas.microsoft.com/office/drawing/2014/main" id="{9FA22825-89E9-4B4D-B66A-EB524C26260F}"/>
              </a:ext>
            </a:extLst>
          </p:cNvPr>
          <p:cNvPicPr>
            <a:picLocks noChangeAspect="1"/>
          </p:cNvPicPr>
          <p:nvPr/>
        </p:nvPicPr>
        <p:blipFill>
          <a:blip r:embed="rId2"/>
          <a:stretch>
            <a:fillRect/>
          </a:stretch>
        </p:blipFill>
        <p:spPr>
          <a:xfrm>
            <a:off x="5443231" y="1535898"/>
            <a:ext cx="6675120" cy="3771988"/>
          </a:xfrm>
          <a:prstGeom prst="rect">
            <a:avLst/>
          </a:prstGeom>
        </p:spPr>
      </p:pic>
    </p:spTree>
    <p:extLst>
      <p:ext uri="{BB962C8B-B14F-4D97-AF65-F5344CB8AC3E}">
        <p14:creationId xmlns:p14="http://schemas.microsoft.com/office/powerpoint/2010/main" val="148189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684" y="1535905"/>
            <a:ext cx="11679314" cy="4820444"/>
          </a:xfrm>
        </p:spPr>
        <p:txBody>
          <a:bodyPr>
            <a:normAutofit/>
          </a:bodyPr>
          <a:lstStyle/>
          <a:p>
            <a:pPr marL="342900" marR="0" lvl="0" indent="-342900">
              <a:lnSpc>
                <a:spcPct val="112000"/>
              </a:lnSpc>
              <a:spcBef>
                <a:spcPts val="1000"/>
              </a:spcBef>
              <a:spcAft>
                <a:spcPts val="1000"/>
              </a:spcAft>
              <a:buFont typeface="+mj-lt"/>
              <a:buAutoNum type="arabicPeriod" startAt="5"/>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Field Routine Dielectric Data – Provide Agency with dataset designed to assess the overall mat and joint compaction level.</a:t>
            </a:r>
          </a:p>
          <a:p>
            <a:pPr marL="0" marR="0">
              <a:lnSpc>
                <a:spcPct val="112000"/>
              </a:lnSpc>
              <a:spcBef>
                <a:spcPts val="1000"/>
              </a:spcBef>
              <a:spcAft>
                <a:spcPts val="10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While the goal is to have 100% complete sections as described above, the pay item increments are broken down in to 500 ft. sections to allow the contractor to focus on feasible to collect sections.  Also, ability to conduct joint only collections are available in cases where only a single pass is feasible.  Special requests for approval of less than the required percent complete can be made when extenuating circumstances occur that will be evaluated at the agency’s discretion (contact Kyle Hoegh at MRR).</a:t>
            </a:r>
          </a:p>
          <a:p>
            <a:pPr marL="0" marR="0">
              <a:lnSpc>
                <a:spcPct val="112000"/>
              </a:lnSpc>
              <a:spcBef>
                <a:spcPts val="1000"/>
              </a:spcBef>
              <a:spcAft>
                <a:spcPts val="10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Pay item increment: Provide cost per “full-coverage” 500 ft assessment ($/mat assessment and $/joint assessment)</a:t>
            </a: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16</a:t>
            </a:fld>
            <a:endParaRPr lang="en-US" dirty="0"/>
          </a:p>
        </p:txBody>
      </p:sp>
      <p:sp>
        <p:nvSpPr>
          <p:cNvPr id="11" name="Title 1">
            <a:extLst>
              <a:ext uri="{FF2B5EF4-FFF2-40B4-BE49-F238E27FC236}">
                <a16:creationId xmlns:a16="http://schemas.microsoft.com/office/drawing/2014/main" id="{512D4551-0A8A-4D5C-842B-4896095D2947}"/>
              </a:ext>
            </a:extLst>
          </p:cNvPr>
          <p:cNvSpPr>
            <a:spLocks noGrp="1"/>
          </p:cNvSpPr>
          <p:nvPr>
            <p:ph type="title"/>
          </p:nvPr>
        </p:nvSpPr>
        <p:spPr>
          <a:xfrm>
            <a:off x="838200" y="152400"/>
            <a:ext cx="10515600" cy="914400"/>
          </a:xfrm>
        </p:spPr>
        <p:txBody>
          <a:bodyPr/>
          <a:lstStyle/>
          <a:p>
            <a:r>
              <a:rPr lang="en-US" dirty="0"/>
              <a:t>DPS Data Specification</a:t>
            </a:r>
          </a:p>
        </p:txBody>
      </p:sp>
      <p:pic>
        <p:nvPicPr>
          <p:cNvPr id="8" name="Picture 7">
            <a:extLst>
              <a:ext uri="{FF2B5EF4-FFF2-40B4-BE49-F238E27FC236}">
                <a16:creationId xmlns:a16="http://schemas.microsoft.com/office/drawing/2014/main" id="{6CFF5344-69F3-4B7D-ACEA-19FEFB0E1AF8}"/>
              </a:ext>
            </a:extLst>
          </p:cNvPr>
          <p:cNvPicPr>
            <a:picLocks noChangeAspect="1"/>
          </p:cNvPicPr>
          <p:nvPr/>
        </p:nvPicPr>
        <p:blipFill>
          <a:blip r:embed="rId2"/>
          <a:stretch>
            <a:fillRect/>
          </a:stretch>
        </p:blipFill>
        <p:spPr>
          <a:xfrm>
            <a:off x="4092605" y="4720325"/>
            <a:ext cx="3683493" cy="1667028"/>
          </a:xfrm>
          <a:prstGeom prst="rect">
            <a:avLst/>
          </a:prstGeom>
        </p:spPr>
      </p:pic>
      <p:sp>
        <p:nvSpPr>
          <p:cNvPr id="2" name="Rectangle 1">
            <a:hlinkClick r:id="rId3" action="ppaction://hlinkfile"/>
            <a:extLst>
              <a:ext uri="{FF2B5EF4-FFF2-40B4-BE49-F238E27FC236}">
                <a16:creationId xmlns:a16="http://schemas.microsoft.com/office/drawing/2014/main" id="{6DACBA5F-D320-43FF-A2F2-07DDDA8D26CD}"/>
              </a:ext>
            </a:extLst>
          </p:cNvPr>
          <p:cNvSpPr/>
          <p:nvPr/>
        </p:nvSpPr>
        <p:spPr>
          <a:xfrm>
            <a:off x="4092605" y="4720325"/>
            <a:ext cx="3683493" cy="16670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4215401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684" y="1535905"/>
            <a:ext cx="11679314" cy="4820444"/>
          </a:xfrm>
        </p:spPr>
        <p:txBody>
          <a:bodyPr>
            <a:normAutofit/>
          </a:bodyPr>
          <a:lstStyle/>
          <a:p>
            <a:pPr marL="342900" marR="0" lvl="0" indent="-342900">
              <a:lnSpc>
                <a:spcPct val="112000"/>
              </a:lnSpc>
              <a:spcBef>
                <a:spcPts val="1000"/>
              </a:spcBef>
              <a:spcAft>
                <a:spcPts val="1000"/>
              </a:spcAft>
              <a:buFont typeface="+mj-lt"/>
              <a:buAutoNum type="arabicPeriod" startAt="5"/>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Field Routine Dielectric Data – Provide Agency with dataset designed to assess the overall mat and joint compaction level.</a:t>
            </a:r>
          </a:p>
          <a:p>
            <a:pPr>
              <a:lnSpc>
                <a:spcPct val="112000"/>
              </a:lnSpc>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Successful mat pass is either:  </a:t>
            </a:r>
          </a:p>
          <a:p>
            <a:pPr lvl="1">
              <a:lnSpc>
                <a:spcPct val="112000"/>
              </a:lnSpc>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A swerve pass is collected with a data density of 6 inches traveling with the outer sensor traveling up to but no closer than 1 ft from the lane extent on both sides in both the paving direction and opposite the paving direction.  Each swerve pass will be conducted individually.  For example, a swerve test conducted between stationing 105+00 and 110+00 will collect starting at stationing 105 and ending at stationing 110 and starting at stationing 110 and ending at 105 since it is collected in both directions (As noted above, software is available to indicate that a swerve pass is being conducted to simplify this process).</a:t>
            </a:r>
          </a:p>
          <a:p>
            <a:pPr lvl="1">
              <a:lnSpc>
                <a:spcPct val="112000"/>
              </a:lnSpc>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Straight passes at 2 ft, 3.5 ft, 4.5 ft., 6 ft., 7.5 ft, 8.5 ft, 10 ft., and 11.5 ft. from the centerline longitudinal joint</a:t>
            </a: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17</a:t>
            </a:fld>
            <a:endParaRPr lang="en-US" dirty="0"/>
          </a:p>
        </p:txBody>
      </p:sp>
      <p:sp>
        <p:nvSpPr>
          <p:cNvPr id="11" name="Title 1">
            <a:extLst>
              <a:ext uri="{FF2B5EF4-FFF2-40B4-BE49-F238E27FC236}">
                <a16:creationId xmlns:a16="http://schemas.microsoft.com/office/drawing/2014/main" id="{512D4551-0A8A-4D5C-842B-4896095D2947}"/>
              </a:ext>
            </a:extLst>
          </p:cNvPr>
          <p:cNvSpPr>
            <a:spLocks noGrp="1"/>
          </p:cNvSpPr>
          <p:nvPr>
            <p:ph type="title"/>
          </p:nvPr>
        </p:nvSpPr>
        <p:spPr>
          <a:xfrm>
            <a:off x="838200" y="152400"/>
            <a:ext cx="10515600" cy="914400"/>
          </a:xfrm>
        </p:spPr>
        <p:txBody>
          <a:bodyPr/>
          <a:lstStyle/>
          <a:p>
            <a:r>
              <a:rPr lang="en-US" dirty="0"/>
              <a:t>DPS Data Specification</a:t>
            </a:r>
          </a:p>
        </p:txBody>
      </p:sp>
      <p:pic>
        <p:nvPicPr>
          <p:cNvPr id="9" name="Picture 8">
            <a:extLst>
              <a:ext uri="{FF2B5EF4-FFF2-40B4-BE49-F238E27FC236}">
                <a16:creationId xmlns:a16="http://schemas.microsoft.com/office/drawing/2014/main" id="{A8C1E9A9-8C22-4E25-9D4E-82728302EADF}"/>
              </a:ext>
            </a:extLst>
          </p:cNvPr>
          <p:cNvPicPr>
            <a:picLocks noChangeAspect="1"/>
          </p:cNvPicPr>
          <p:nvPr/>
        </p:nvPicPr>
        <p:blipFill>
          <a:blip r:embed="rId2"/>
          <a:stretch>
            <a:fillRect/>
          </a:stretch>
        </p:blipFill>
        <p:spPr>
          <a:xfrm>
            <a:off x="4092605" y="4720325"/>
            <a:ext cx="3683493" cy="1667028"/>
          </a:xfrm>
          <a:prstGeom prst="rect">
            <a:avLst/>
          </a:prstGeom>
        </p:spPr>
      </p:pic>
      <p:sp>
        <p:nvSpPr>
          <p:cNvPr id="10" name="Rectangle 9">
            <a:hlinkClick r:id="rId3" action="ppaction://hlinkfile"/>
            <a:extLst>
              <a:ext uri="{FF2B5EF4-FFF2-40B4-BE49-F238E27FC236}">
                <a16:creationId xmlns:a16="http://schemas.microsoft.com/office/drawing/2014/main" id="{FFD5F92E-32A9-42E0-8DEC-DF8B08B4305D}"/>
              </a:ext>
            </a:extLst>
          </p:cNvPr>
          <p:cNvSpPr/>
          <p:nvPr/>
        </p:nvSpPr>
        <p:spPr>
          <a:xfrm>
            <a:off x="4092605" y="4720325"/>
            <a:ext cx="3683493" cy="16670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327581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683" y="1535905"/>
            <a:ext cx="5988729" cy="4820444"/>
          </a:xfrm>
        </p:spPr>
        <p:txBody>
          <a:bodyPr>
            <a:normAutofit/>
          </a:bodyPr>
          <a:lstStyle/>
          <a:p>
            <a:pPr marL="342900" marR="0" lvl="0" indent="-342900">
              <a:lnSpc>
                <a:spcPct val="112000"/>
              </a:lnSpc>
              <a:spcBef>
                <a:spcPts val="1000"/>
              </a:spcBef>
              <a:spcAft>
                <a:spcPts val="1000"/>
              </a:spcAft>
              <a:buFont typeface="+mj-lt"/>
              <a:buAutoNum type="arabicPeriod" startAt="6"/>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Field Core Accuracy Check Data – Provide Agency with dielectric measurements at agency-determined mat locations that will be cored and measured for air void content.  These measurements are designed to assess the accuracy of the DPS air void assessment.</a:t>
            </a: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18</a:t>
            </a:fld>
            <a:endParaRPr lang="en-US" dirty="0"/>
          </a:p>
        </p:txBody>
      </p:sp>
      <p:sp>
        <p:nvSpPr>
          <p:cNvPr id="11" name="Title 1">
            <a:extLst>
              <a:ext uri="{FF2B5EF4-FFF2-40B4-BE49-F238E27FC236}">
                <a16:creationId xmlns:a16="http://schemas.microsoft.com/office/drawing/2014/main" id="{2BA74F90-48BA-477A-AA7A-B3E15F541EBE}"/>
              </a:ext>
            </a:extLst>
          </p:cNvPr>
          <p:cNvSpPr>
            <a:spLocks noGrp="1"/>
          </p:cNvSpPr>
          <p:nvPr>
            <p:ph type="title"/>
          </p:nvPr>
        </p:nvSpPr>
        <p:spPr>
          <a:xfrm>
            <a:off x="838200" y="152400"/>
            <a:ext cx="10515600" cy="914400"/>
          </a:xfrm>
        </p:spPr>
        <p:txBody>
          <a:bodyPr/>
          <a:lstStyle/>
          <a:p>
            <a:r>
              <a:rPr lang="en-US" dirty="0"/>
              <a:t>DPS Data Specification</a:t>
            </a:r>
          </a:p>
        </p:txBody>
      </p:sp>
      <p:pic>
        <p:nvPicPr>
          <p:cNvPr id="9" name="Picture 8">
            <a:extLst>
              <a:ext uri="{FF2B5EF4-FFF2-40B4-BE49-F238E27FC236}">
                <a16:creationId xmlns:a16="http://schemas.microsoft.com/office/drawing/2014/main" id="{F09DE9DA-9124-48E6-92BC-E02A0A9A0FE0}"/>
              </a:ext>
            </a:extLst>
          </p:cNvPr>
          <p:cNvPicPr>
            <a:picLocks noChangeAspect="1"/>
          </p:cNvPicPr>
          <p:nvPr/>
        </p:nvPicPr>
        <p:blipFill>
          <a:blip r:embed="rId2"/>
          <a:stretch>
            <a:fillRect/>
          </a:stretch>
        </p:blipFill>
        <p:spPr>
          <a:xfrm>
            <a:off x="6585603" y="1506232"/>
            <a:ext cx="5486400" cy="3845535"/>
          </a:xfrm>
          <a:prstGeom prst="rect">
            <a:avLst/>
          </a:prstGeom>
        </p:spPr>
      </p:pic>
      <p:pic>
        <p:nvPicPr>
          <p:cNvPr id="17" name="Picture 16">
            <a:extLst>
              <a:ext uri="{FF2B5EF4-FFF2-40B4-BE49-F238E27FC236}">
                <a16:creationId xmlns:a16="http://schemas.microsoft.com/office/drawing/2014/main" id="{68CD402A-5366-451C-AEBE-BB271A7177CA}"/>
              </a:ext>
            </a:extLst>
          </p:cNvPr>
          <p:cNvPicPr>
            <a:picLocks noChangeAspect="1"/>
          </p:cNvPicPr>
          <p:nvPr/>
        </p:nvPicPr>
        <p:blipFill>
          <a:blip r:embed="rId3"/>
          <a:stretch>
            <a:fillRect/>
          </a:stretch>
        </p:blipFill>
        <p:spPr>
          <a:xfrm>
            <a:off x="270233" y="3428989"/>
            <a:ext cx="6126480" cy="1948043"/>
          </a:xfrm>
          <a:prstGeom prst="rect">
            <a:avLst/>
          </a:prstGeom>
        </p:spPr>
      </p:pic>
    </p:spTree>
    <p:extLst>
      <p:ext uri="{BB962C8B-B14F-4D97-AF65-F5344CB8AC3E}">
        <p14:creationId xmlns:p14="http://schemas.microsoft.com/office/powerpoint/2010/main" val="2681949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683" y="1535905"/>
            <a:ext cx="5988729" cy="4820444"/>
          </a:xfrm>
        </p:spPr>
        <p:txBody>
          <a:bodyPr>
            <a:normAutofit/>
          </a:bodyPr>
          <a:lstStyle/>
          <a:p>
            <a:pPr marL="342900" marR="0" lvl="0" indent="-342900">
              <a:lnSpc>
                <a:spcPct val="112000"/>
              </a:lnSpc>
              <a:spcBef>
                <a:spcPts val="1000"/>
              </a:spcBef>
              <a:spcAft>
                <a:spcPts val="1000"/>
              </a:spcAft>
              <a:buFont typeface="+mj-lt"/>
              <a:buAutoNum type="arabicPeriod" startAt="6"/>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Field Core Accuracy Check Data – Provide Agency with dielectric measurements at agency-determined mat locations that will be cored and measured for air void content.  These measurements are designed to assess the accuracy of the DPS air void assessment.</a:t>
            </a:r>
          </a:p>
          <a:p>
            <a:pPr marL="342900" marR="0" lvl="0" indent="-342900">
              <a:lnSpc>
                <a:spcPct val="112000"/>
              </a:lnSpc>
              <a:spcBef>
                <a:spcPts val="100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Static measurement:  Measurements taken with a single sensor directly over the center (+/- 1 in.) of the core location (note that DPS collection sensors are available that project a laser to the portion of the pavement that is centered below the sensor)</a:t>
            </a:r>
          </a:p>
          <a:p>
            <a:pPr marL="742950" marR="0" lvl="1" indent="-285750">
              <a:lnSpc>
                <a:spcPct val="112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least 200 dielectric measurements (ex. 5 seconds of data collection at a 40 </a:t>
            </a:r>
            <a:r>
              <a:rPr lang="en-US" sz="1100" dirty="0" err="1">
                <a:effectLst/>
                <a:latin typeface="Calibri" panose="020F0502020204030204" pitchFamily="34" charset="0"/>
                <a:ea typeface="Times New Roman" panose="02020603050405020304" pitchFamily="18" charset="0"/>
                <a:cs typeface="Times New Roman" panose="02020603050405020304" pitchFamily="18" charset="0"/>
              </a:rPr>
              <a:t>hz</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rate)</a:t>
            </a:r>
          </a:p>
          <a:p>
            <a:pPr marL="342900" marR="0" lvl="0" indent="-342900">
              <a:lnSpc>
                <a:spcPct val="112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Distance measurement: Series of measurements taken with a single sensor spanning the longitudinal diameter of the core (DPS software exists that automatically performs this with the user specifying only when they start and end data collection)</a:t>
            </a:r>
          </a:p>
          <a:p>
            <a:pPr marL="742950" marR="0" lvl="1" indent="-285750">
              <a:lnSpc>
                <a:spcPct val="112000"/>
              </a:lnSpc>
              <a:spcBef>
                <a:spcPts val="0"/>
              </a:spcBef>
              <a:spcAft>
                <a:spcPts val="100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least 16 dielectric measurements will automatically be measured by rolling the device 6 inches when in this mode.</a:t>
            </a:r>
          </a:p>
          <a:p>
            <a:pPr marL="742950" marR="0" lvl="1" indent="-285750">
              <a:lnSpc>
                <a:spcPct val="112000"/>
              </a:lnSpc>
              <a:spcBef>
                <a:spcPts val="0"/>
              </a:spcBef>
              <a:spcAft>
                <a:spcPts val="1000"/>
              </a:spcAft>
              <a:buFont typeface="Courier New" panose="02070309020205020404" pitchFamily="49" charset="0"/>
              <a:buChar char="o"/>
            </a:pP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lnSpc>
                <a:spcPct val="112000"/>
              </a:lnSpc>
              <a:spcBef>
                <a:spcPts val="0"/>
              </a:spcBef>
              <a:buFont typeface="Courier New" panose="02070309020205020404" pitchFamily="49" charset="0"/>
              <a:buChar char="o"/>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Specified both time and distance, but distance was more consistent.</a:t>
            </a:r>
          </a:p>
          <a:p>
            <a:pPr>
              <a:lnSpc>
                <a:spcPct val="112000"/>
              </a:lnSpc>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19</a:t>
            </a:fld>
            <a:endParaRPr lang="en-US" dirty="0"/>
          </a:p>
        </p:txBody>
      </p:sp>
      <p:sp>
        <p:nvSpPr>
          <p:cNvPr id="11" name="Title 1">
            <a:extLst>
              <a:ext uri="{FF2B5EF4-FFF2-40B4-BE49-F238E27FC236}">
                <a16:creationId xmlns:a16="http://schemas.microsoft.com/office/drawing/2014/main" id="{2BA74F90-48BA-477A-AA7A-B3E15F541EBE}"/>
              </a:ext>
            </a:extLst>
          </p:cNvPr>
          <p:cNvSpPr>
            <a:spLocks noGrp="1"/>
          </p:cNvSpPr>
          <p:nvPr>
            <p:ph type="title"/>
          </p:nvPr>
        </p:nvSpPr>
        <p:spPr>
          <a:xfrm>
            <a:off x="838200" y="152400"/>
            <a:ext cx="10515600" cy="914400"/>
          </a:xfrm>
        </p:spPr>
        <p:txBody>
          <a:bodyPr/>
          <a:lstStyle/>
          <a:p>
            <a:r>
              <a:rPr lang="en-US" dirty="0"/>
              <a:t>DPS Data Specification</a:t>
            </a:r>
          </a:p>
        </p:txBody>
      </p:sp>
      <p:pic>
        <p:nvPicPr>
          <p:cNvPr id="7" name="Picture 6">
            <a:extLst>
              <a:ext uri="{FF2B5EF4-FFF2-40B4-BE49-F238E27FC236}">
                <a16:creationId xmlns:a16="http://schemas.microsoft.com/office/drawing/2014/main" id="{0AFD15F2-6D17-4390-84AC-D34AA56F6A01}"/>
              </a:ext>
            </a:extLst>
          </p:cNvPr>
          <p:cNvPicPr>
            <a:picLocks noChangeAspect="1"/>
          </p:cNvPicPr>
          <p:nvPr/>
        </p:nvPicPr>
        <p:blipFill>
          <a:blip r:embed="rId2"/>
          <a:stretch>
            <a:fillRect/>
          </a:stretch>
        </p:blipFill>
        <p:spPr>
          <a:xfrm>
            <a:off x="6464701" y="1535905"/>
            <a:ext cx="5486400" cy="3322918"/>
          </a:xfrm>
          <a:prstGeom prst="rect">
            <a:avLst/>
          </a:prstGeom>
        </p:spPr>
      </p:pic>
      <p:sp>
        <p:nvSpPr>
          <p:cNvPr id="9" name="TextBox 8">
            <a:extLst>
              <a:ext uri="{FF2B5EF4-FFF2-40B4-BE49-F238E27FC236}">
                <a16:creationId xmlns:a16="http://schemas.microsoft.com/office/drawing/2014/main" id="{FFDD1113-D487-4A3B-AD2D-98552478A4F7}"/>
              </a:ext>
            </a:extLst>
          </p:cNvPr>
          <p:cNvSpPr txBox="1"/>
          <p:nvPr/>
        </p:nvSpPr>
        <p:spPr>
          <a:xfrm>
            <a:off x="7314517" y="4858823"/>
            <a:ext cx="3309152" cy="369332"/>
          </a:xfrm>
          <a:prstGeom prst="rect">
            <a:avLst/>
          </a:prstGeom>
          <a:noFill/>
        </p:spPr>
        <p:txBody>
          <a:bodyPr wrap="square">
            <a:spAutoFit/>
          </a:bodyPr>
          <a:lstStyle/>
          <a:p>
            <a:r>
              <a:rPr lang="en-US" dirty="0"/>
              <a:t>https://youtu.be/f6yh2comdh4</a:t>
            </a:r>
          </a:p>
        </p:txBody>
      </p:sp>
    </p:spTree>
    <p:extLst>
      <p:ext uri="{BB962C8B-B14F-4D97-AF65-F5344CB8AC3E}">
        <p14:creationId xmlns:p14="http://schemas.microsoft.com/office/powerpoint/2010/main" val="2318450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DPS Equipment Specification</a:t>
            </a:r>
          </a:p>
        </p:txBody>
      </p:sp>
      <p:sp>
        <p:nvSpPr>
          <p:cNvPr id="3" name="Content Placeholder 2"/>
          <p:cNvSpPr>
            <a:spLocks noGrp="1"/>
          </p:cNvSpPr>
          <p:nvPr>
            <p:ph idx="1"/>
          </p:nvPr>
        </p:nvSpPr>
        <p:spPr>
          <a:xfrm>
            <a:off x="367683" y="1535905"/>
            <a:ext cx="7835284" cy="2938441"/>
          </a:xfrm>
        </p:spPr>
        <p:txBody>
          <a:bodyPr>
            <a:normAutofit/>
          </a:bodyPr>
          <a:lstStyle/>
          <a:p>
            <a:r>
              <a:rPr lang="en-US" b="1" dirty="0"/>
              <a:t>Goal: Specify type of equipment that has acceptable DPS surface reflection dielectric calculation precision/accuracy</a:t>
            </a:r>
          </a:p>
          <a:p>
            <a:pPr lvl="1"/>
            <a:r>
              <a:rPr lang="en-US" sz="2400" b="1" dirty="0"/>
              <a:t>Challenge: Ensure correct equipment is used</a:t>
            </a:r>
          </a:p>
          <a:p>
            <a:pPr lvl="1"/>
            <a:r>
              <a:rPr lang="en-US" sz="2400" b="1" dirty="0"/>
              <a:t>Doesn’t specify necessary field use requirements</a:t>
            </a:r>
            <a:endParaRPr lang="en-US" dirty="0"/>
          </a:p>
          <a:p>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a:t>
            </a:fld>
            <a:endParaRPr lang="en-US" dirty="0"/>
          </a:p>
        </p:txBody>
      </p:sp>
      <p:pic>
        <p:nvPicPr>
          <p:cNvPr id="7" name="Picture 6">
            <a:extLst>
              <a:ext uri="{FF2B5EF4-FFF2-40B4-BE49-F238E27FC236}">
                <a16:creationId xmlns:a16="http://schemas.microsoft.com/office/drawing/2014/main" id="{25915F31-67F6-4A7C-924B-503B648F1596}"/>
              </a:ext>
            </a:extLst>
          </p:cNvPr>
          <p:cNvPicPr>
            <a:picLocks noChangeAspect="1"/>
          </p:cNvPicPr>
          <p:nvPr/>
        </p:nvPicPr>
        <p:blipFill rotWithShape="1">
          <a:blip r:embed="rId2">
            <a:extLst>
              <a:ext uri="{28A0092B-C50C-407E-A947-70E740481C1C}">
                <a14:useLocalDpi xmlns:a14="http://schemas.microsoft.com/office/drawing/2010/main" val="0"/>
              </a:ext>
            </a:extLst>
          </a:blip>
          <a:srcRect l="2699"/>
          <a:stretch/>
        </p:blipFill>
        <p:spPr>
          <a:xfrm>
            <a:off x="8497262" y="1365249"/>
            <a:ext cx="3558887" cy="4692650"/>
          </a:xfrm>
          <a:prstGeom prst="rect">
            <a:avLst/>
          </a:prstGeom>
        </p:spPr>
      </p:pic>
    </p:spTree>
    <p:extLst>
      <p:ext uri="{BB962C8B-B14F-4D97-AF65-F5344CB8AC3E}">
        <p14:creationId xmlns:p14="http://schemas.microsoft.com/office/powerpoint/2010/main" val="609839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683" y="1535905"/>
            <a:ext cx="5988729" cy="4820444"/>
          </a:xfrm>
          <a:ln>
            <a:solidFill>
              <a:schemeClr val="tx1">
                <a:lumMod val="50000"/>
                <a:lumOff val="50000"/>
              </a:schemeClr>
            </a:solidFill>
          </a:ln>
        </p:spPr>
        <p:txBody>
          <a:bodyPr>
            <a:normAutofit/>
          </a:bodyPr>
          <a:lstStyle/>
          <a:p>
            <a:pPr marL="342900" marR="0" lvl="0" indent="-342900">
              <a:lnSpc>
                <a:spcPct val="112000"/>
              </a:lnSpc>
              <a:spcBef>
                <a:spcPts val="1000"/>
              </a:spcBef>
              <a:spcAft>
                <a:spcPts val="1000"/>
              </a:spcAft>
              <a:buFont typeface="+mj-lt"/>
              <a:buAutoNum type="arabicPeriod" startAt="6"/>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Field Core Accuracy Check Data – Provide Agency with dielectric measurements at agency-determined mat locations that will be cored and measured for air void content.  These measurements are designed to assess the accuracy of the DPS air void assessment.</a:t>
            </a:r>
          </a:p>
          <a:p>
            <a:pPr>
              <a:lnSpc>
                <a:spcPct val="112000"/>
              </a:lnSpc>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Specified 50% of total cores but logistics of core measurements proved difficult (more on this later)</a:t>
            </a:r>
          </a:p>
          <a:p>
            <a:pPr>
              <a:lnSpc>
                <a:spcPct val="112000"/>
              </a:lnSpc>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Importance of collecting data in p</a:t>
            </a:r>
            <a:r>
              <a:rPr lang="en-US" sz="1600" dirty="0">
                <a:latin typeface="Calibri" panose="020F0502020204030204" pitchFamily="34" charset="0"/>
                <a:ea typeface="Times New Roman" panose="02020603050405020304" pitchFamily="18" charset="0"/>
                <a:cs typeface="Times New Roman" panose="02020603050405020304" pitchFamily="18" charset="0"/>
              </a:rPr>
              <a:t>roper conditions</a:t>
            </a:r>
          </a:p>
          <a:p>
            <a:pPr lvl="1">
              <a:lnSpc>
                <a:spcPct val="112000"/>
              </a:lnSpc>
            </a:pPr>
            <a:r>
              <a:rPr lang="en-US" sz="1600" dirty="0">
                <a:latin typeface="Calibri" panose="020F0502020204030204" pitchFamily="34" charset="0"/>
                <a:cs typeface="Times New Roman" panose="02020603050405020304" pitchFamily="18" charset="0"/>
              </a:rPr>
              <a:t>Allowed contractor to collect at core locations early morning due to logistical reasons</a:t>
            </a:r>
          </a:p>
          <a:p>
            <a:pPr lvl="2">
              <a:lnSpc>
                <a:spcPct val="112000"/>
              </a:lnSpc>
            </a:pPr>
            <a:r>
              <a:rPr lang="en-US" sz="1600" dirty="0">
                <a:solidFill>
                  <a:schemeClr val="tx1">
                    <a:lumMod val="75000"/>
                    <a:lumOff val="25000"/>
                  </a:schemeClr>
                </a:solidFill>
                <a:latin typeface="Calibri" panose="020F0502020204030204" pitchFamily="34" charset="0"/>
                <a:ea typeface="Times New Roman" panose="02020603050405020304" pitchFamily="18" charset="0"/>
                <a:cs typeface="Times New Roman" panose="02020603050405020304" pitchFamily="18" charset="0"/>
              </a:rPr>
              <a:t>Two rain event days.</a:t>
            </a:r>
          </a:p>
          <a:p>
            <a:pPr lvl="2">
              <a:lnSpc>
                <a:spcPct val="112000"/>
              </a:lnSpc>
            </a:pPr>
            <a:r>
              <a:rPr lang="en-US" sz="16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One faulty sensor.</a:t>
            </a:r>
          </a:p>
          <a:p>
            <a:pPr lvl="1">
              <a:lnSpc>
                <a:spcPct val="112000"/>
              </a:lnSpc>
            </a:pP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20</a:t>
            </a:fld>
            <a:endParaRPr lang="en-US" dirty="0"/>
          </a:p>
        </p:txBody>
      </p:sp>
      <p:sp>
        <p:nvSpPr>
          <p:cNvPr id="11" name="Title 1">
            <a:extLst>
              <a:ext uri="{FF2B5EF4-FFF2-40B4-BE49-F238E27FC236}">
                <a16:creationId xmlns:a16="http://schemas.microsoft.com/office/drawing/2014/main" id="{2BA74F90-48BA-477A-AA7A-B3E15F541EBE}"/>
              </a:ext>
            </a:extLst>
          </p:cNvPr>
          <p:cNvSpPr>
            <a:spLocks noGrp="1"/>
          </p:cNvSpPr>
          <p:nvPr>
            <p:ph type="title"/>
          </p:nvPr>
        </p:nvSpPr>
        <p:spPr>
          <a:xfrm>
            <a:off x="838200" y="152400"/>
            <a:ext cx="10515600" cy="914400"/>
          </a:xfrm>
        </p:spPr>
        <p:txBody>
          <a:bodyPr/>
          <a:lstStyle/>
          <a:p>
            <a:r>
              <a:rPr lang="en-US" dirty="0"/>
              <a:t>DPS Data Specification</a:t>
            </a:r>
          </a:p>
        </p:txBody>
      </p:sp>
      <p:pic>
        <p:nvPicPr>
          <p:cNvPr id="2" name="Picture 1">
            <a:extLst>
              <a:ext uri="{FF2B5EF4-FFF2-40B4-BE49-F238E27FC236}">
                <a16:creationId xmlns:a16="http://schemas.microsoft.com/office/drawing/2014/main" id="{99AC794B-8BB2-4E8D-8988-57EE9BDC3812}"/>
              </a:ext>
            </a:extLst>
          </p:cNvPr>
          <p:cNvPicPr>
            <a:picLocks noChangeAspect="1"/>
          </p:cNvPicPr>
          <p:nvPr/>
        </p:nvPicPr>
        <p:blipFill>
          <a:blip r:embed="rId2"/>
          <a:stretch>
            <a:fillRect/>
          </a:stretch>
        </p:blipFill>
        <p:spPr>
          <a:xfrm>
            <a:off x="6470691" y="1615762"/>
            <a:ext cx="5486400" cy="3451259"/>
          </a:xfrm>
          <a:prstGeom prst="rect">
            <a:avLst/>
          </a:prstGeom>
        </p:spPr>
      </p:pic>
      <p:sp>
        <p:nvSpPr>
          <p:cNvPr id="7" name="Rectangle 6">
            <a:extLst>
              <a:ext uri="{FF2B5EF4-FFF2-40B4-BE49-F238E27FC236}">
                <a16:creationId xmlns:a16="http://schemas.microsoft.com/office/drawing/2014/main" id="{51B806F3-A2FD-449C-B5D2-7A2AFA1CB9EB}"/>
              </a:ext>
            </a:extLst>
          </p:cNvPr>
          <p:cNvSpPr/>
          <p:nvPr/>
        </p:nvSpPr>
        <p:spPr>
          <a:xfrm>
            <a:off x="9312676" y="1740023"/>
            <a:ext cx="2361460" cy="11718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28BA0C-8C81-4A72-B931-D1ABE4B4FBE5}"/>
              </a:ext>
            </a:extLst>
          </p:cNvPr>
          <p:cNvSpPr/>
          <p:nvPr/>
        </p:nvSpPr>
        <p:spPr>
          <a:xfrm rot="2235914">
            <a:off x="8752569" y="1757924"/>
            <a:ext cx="877957" cy="1186016"/>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534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684" y="1535905"/>
            <a:ext cx="6485878" cy="4820444"/>
          </a:xfrm>
        </p:spPr>
        <p:txBody>
          <a:bodyPr>
            <a:normAutofit/>
          </a:bodyPr>
          <a:lstStyle/>
          <a:p>
            <a:pPr marL="342900" marR="0" lvl="0" indent="-342900">
              <a:lnSpc>
                <a:spcPct val="112000"/>
              </a:lnSpc>
              <a:spcBef>
                <a:spcPts val="1000"/>
              </a:spcBef>
              <a:spcAft>
                <a:spcPts val="1000"/>
              </a:spcAft>
              <a:buFont typeface="+mj-lt"/>
              <a:buAutoNum type="arabicPeriod" startAt="7"/>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Field GPS Accuracy Check Data – Provide Agency with static GPS coordinates from the DPS device at agency specified locations.</a:t>
            </a:r>
          </a:p>
          <a:p>
            <a:pPr>
              <a:lnSpc>
                <a:spcPct val="112000"/>
              </a:lnSpc>
            </a:pPr>
            <a:r>
              <a:rPr lang="en-US" sz="1800" dirty="0">
                <a:latin typeface="Calibri" panose="020F0502020204030204" pitchFamily="34" charset="0"/>
                <a:ea typeface="Times New Roman" panose="02020603050405020304" pitchFamily="18" charset="0"/>
                <a:cs typeface="Times New Roman" panose="02020603050405020304" pitchFamily="18" charset="0"/>
              </a:rPr>
              <a:t>Chose core locations since static measurements taken anyway with GPS</a:t>
            </a:r>
          </a:p>
          <a:p>
            <a:pPr>
              <a:lnSpc>
                <a:spcPct val="112000"/>
              </a:lnSpc>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Contractor passed but getting correct format of GPS string to output into DPS proved difficult</a:t>
            </a:r>
          </a:p>
          <a:p>
            <a:pPr lvl="1">
              <a:lnSpc>
                <a:spcPct val="112000"/>
              </a:lnSpc>
            </a:pPr>
            <a:r>
              <a:rPr lang="en-US" sz="1400" dirty="0">
                <a:latin typeface="Calibri" panose="020F0502020204030204" pitchFamily="34" charset="0"/>
                <a:ea typeface="Times New Roman" panose="02020603050405020304" pitchFamily="18" charset="0"/>
                <a:cs typeface="Times New Roman" panose="02020603050405020304" pitchFamily="18" charset="0"/>
              </a:rPr>
              <a:t>One had to use our equipment.</a:t>
            </a:r>
          </a:p>
          <a:p>
            <a:pPr lvl="1">
              <a:lnSpc>
                <a:spcPct val="112000"/>
              </a:lnSpc>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One got it to</a:t>
            </a:r>
            <a:r>
              <a:rPr lang="en-US" sz="1400" dirty="0">
                <a:latin typeface="Calibri" panose="020F0502020204030204" pitchFamily="34" charset="0"/>
                <a:ea typeface="Times New Roman" panose="02020603050405020304" pitchFamily="18" charset="0"/>
                <a:cs typeface="Times New Roman" panose="02020603050405020304" pitchFamily="18" charset="0"/>
              </a:rPr>
              <a:t> work with their equipment but had to use our equipment the first couple weeks as they were debugging.</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21</a:t>
            </a:fld>
            <a:endParaRPr lang="en-US" dirty="0"/>
          </a:p>
        </p:txBody>
      </p:sp>
      <p:sp>
        <p:nvSpPr>
          <p:cNvPr id="11" name="Title 1">
            <a:extLst>
              <a:ext uri="{FF2B5EF4-FFF2-40B4-BE49-F238E27FC236}">
                <a16:creationId xmlns:a16="http://schemas.microsoft.com/office/drawing/2014/main" id="{1DBCCC3C-89F5-4796-9711-05DC4BF7C87D}"/>
              </a:ext>
            </a:extLst>
          </p:cNvPr>
          <p:cNvSpPr>
            <a:spLocks noGrp="1"/>
          </p:cNvSpPr>
          <p:nvPr>
            <p:ph type="title"/>
          </p:nvPr>
        </p:nvSpPr>
        <p:spPr>
          <a:xfrm>
            <a:off x="838200" y="152400"/>
            <a:ext cx="10515600" cy="914400"/>
          </a:xfrm>
        </p:spPr>
        <p:txBody>
          <a:bodyPr/>
          <a:lstStyle/>
          <a:p>
            <a:r>
              <a:rPr lang="en-US" dirty="0"/>
              <a:t>DPS Data Specification</a:t>
            </a:r>
          </a:p>
        </p:txBody>
      </p:sp>
      <p:pic>
        <p:nvPicPr>
          <p:cNvPr id="8" name="Picture 7">
            <a:extLst>
              <a:ext uri="{FF2B5EF4-FFF2-40B4-BE49-F238E27FC236}">
                <a16:creationId xmlns:a16="http://schemas.microsoft.com/office/drawing/2014/main" id="{D884BCAD-9150-44B7-84A7-A5C1FEBEB7BD}"/>
              </a:ext>
            </a:extLst>
          </p:cNvPr>
          <p:cNvPicPr/>
          <p:nvPr/>
        </p:nvPicPr>
        <p:blipFill>
          <a:blip r:embed="rId2"/>
          <a:stretch>
            <a:fillRect/>
          </a:stretch>
        </p:blipFill>
        <p:spPr>
          <a:xfrm>
            <a:off x="7059671" y="1535905"/>
            <a:ext cx="3931920" cy="5238750"/>
          </a:xfrm>
          <a:prstGeom prst="rect">
            <a:avLst/>
          </a:prstGeom>
        </p:spPr>
      </p:pic>
    </p:spTree>
    <p:extLst>
      <p:ext uri="{BB962C8B-B14F-4D97-AF65-F5344CB8AC3E}">
        <p14:creationId xmlns:p14="http://schemas.microsoft.com/office/powerpoint/2010/main" val="197541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683" y="1535905"/>
            <a:ext cx="6938639" cy="4820444"/>
          </a:xfrm>
        </p:spPr>
        <p:txBody>
          <a:bodyPr>
            <a:normAutofit/>
          </a:bodyPr>
          <a:lstStyle/>
          <a:p>
            <a:pPr marL="342900" marR="0" lvl="0" indent="-342900">
              <a:lnSpc>
                <a:spcPct val="112000"/>
              </a:lnSpc>
              <a:spcBef>
                <a:spcPts val="1000"/>
              </a:spcBef>
              <a:spcAft>
                <a:spcPts val="1000"/>
              </a:spcAft>
              <a:buFont typeface="+mj-lt"/>
              <a:buAutoNum type="arabicPeriod" startAt="8"/>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Laboratory Data Description – Submit information corresponding to the laboratory collected dielectric data.</a:t>
            </a: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22</a:t>
            </a:fld>
            <a:endParaRPr lang="en-US" dirty="0"/>
          </a:p>
        </p:txBody>
      </p:sp>
      <p:sp>
        <p:nvSpPr>
          <p:cNvPr id="11" name="Title 1">
            <a:extLst>
              <a:ext uri="{FF2B5EF4-FFF2-40B4-BE49-F238E27FC236}">
                <a16:creationId xmlns:a16="http://schemas.microsoft.com/office/drawing/2014/main" id="{FCF21F58-0E9A-4FB2-AB0F-EEC6E4FF644C}"/>
              </a:ext>
            </a:extLst>
          </p:cNvPr>
          <p:cNvSpPr>
            <a:spLocks noGrp="1"/>
          </p:cNvSpPr>
          <p:nvPr>
            <p:ph type="title"/>
          </p:nvPr>
        </p:nvSpPr>
        <p:spPr>
          <a:xfrm>
            <a:off x="838200" y="152400"/>
            <a:ext cx="10515600" cy="914400"/>
          </a:xfrm>
        </p:spPr>
        <p:txBody>
          <a:bodyPr/>
          <a:lstStyle/>
          <a:p>
            <a:r>
              <a:rPr lang="en-US" dirty="0"/>
              <a:t>DPS Data Specification</a:t>
            </a:r>
          </a:p>
        </p:txBody>
      </p:sp>
      <p:pic>
        <p:nvPicPr>
          <p:cNvPr id="7" name="Picture 6">
            <a:extLst>
              <a:ext uri="{FF2B5EF4-FFF2-40B4-BE49-F238E27FC236}">
                <a16:creationId xmlns:a16="http://schemas.microsoft.com/office/drawing/2014/main" id="{F48EEFAE-F3AC-4E3A-94B9-54CBA526A423}"/>
              </a:ext>
            </a:extLst>
          </p:cNvPr>
          <p:cNvPicPr>
            <a:picLocks noChangeAspect="1"/>
          </p:cNvPicPr>
          <p:nvPr/>
        </p:nvPicPr>
        <p:blipFill>
          <a:blip r:embed="rId2"/>
          <a:stretch>
            <a:fillRect/>
          </a:stretch>
        </p:blipFill>
        <p:spPr>
          <a:xfrm>
            <a:off x="1680747" y="2353200"/>
            <a:ext cx="4023360" cy="4347964"/>
          </a:xfrm>
          <a:prstGeom prst="rect">
            <a:avLst/>
          </a:prstGeom>
        </p:spPr>
      </p:pic>
      <p:pic>
        <p:nvPicPr>
          <p:cNvPr id="9" name="Picture 8">
            <a:extLst>
              <a:ext uri="{FF2B5EF4-FFF2-40B4-BE49-F238E27FC236}">
                <a16:creationId xmlns:a16="http://schemas.microsoft.com/office/drawing/2014/main" id="{8595B0DA-C3E3-4C3B-9981-7F0AAEBD4800}"/>
              </a:ext>
            </a:extLst>
          </p:cNvPr>
          <p:cNvPicPr>
            <a:picLocks noChangeAspect="1"/>
          </p:cNvPicPr>
          <p:nvPr/>
        </p:nvPicPr>
        <p:blipFill>
          <a:blip r:embed="rId3"/>
          <a:stretch>
            <a:fillRect/>
          </a:stretch>
        </p:blipFill>
        <p:spPr>
          <a:xfrm>
            <a:off x="6024978" y="2734831"/>
            <a:ext cx="5943600" cy="2971800"/>
          </a:xfrm>
          <a:prstGeom prst="rect">
            <a:avLst/>
          </a:prstGeom>
        </p:spPr>
      </p:pic>
      <p:sp>
        <p:nvSpPr>
          <p:cNvPr id="10" name="TextBox 9">
            <a:extLst>
              <a:ext uri="{FF2B5EF4-FFF2-40B4-BE49-F238E27FC236}">
                <a16:creationId xmlns:a16="http://schemas.microsoft.com/office/drawing/2014/main" id="{7B80F459-855E-4FDB-AC09-43D3ACB8D8A6}"/>
              </a:ext>
            </a:extLst>
          </p:cNvPr>
          <p:cNvSpPr txBox="1"/>
          <p:nvPr/>
        </p:nvSpPr>
        <p:spPr>
          <a:xfrm>
            <a:off x="7463993" y="5662158"/>
            <a:ext cx="3277898" cy="369332"/>
          </a:xfrm>
          <a:prstGeom prst="rect">
            <a:avLst/>
          </a:prstGeom>
          <a:noFill/>
        </p:spPr>
        <p:txBody>
          <a:bodyPr wrap="square">
            <a:spAutoFit/>
          </a:bodyPr>
          <a:lstStyle/>
          <a:p>
            <a:r>
              <a:rPr lang="en-US" dirty="0">
                <a:hlinkClick r:id="rId4"/>
              </a:rPr>
              <a:t>https://youtu.be/lpVR3T1YrVY</a:t>
            </a:r>
            <a:endParaRPr lang="en-US" dirty="0"/>
          </a:p>
        </p:txBody>
      </p:sp>
    </p:spTree>
    <p:extLst>
      <p:ext uri="{BB962C8B-B14F-4D97-AF65-F5344CB8AC3E}">
        <p14:creationId xmlns:p14="http://schemas.microsoft.com/office/powerpoint/2010/main" val="1923558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683" y="1535905"/>
            <a:ext cx="5429435" cy="4820444"/>
          </a:xfrm>
        </p:spPr>
        <p:txBody>
          <a:bodyPr>
            <a:normAutofit/>
          </a:bodyPr>
          <a:lstStyle/>
          <a:p>
            <a:pPr marL="342900" marR="0" lvl="0" indent="-342900">
              <a:lnSpc>
                <a:spcPct val="112000"/>
              </a:lnSpc>
              <a:spcBef>
                <a:spcPts val="1000"/>
              </a:spcBef>
              <a:spcAft>
                <a:spcPts val="1000"/>
              </a:spcAft>
              <a:buFont typeface="+mj-lt"/>
              <a:buAutoNum type="arabicPeriod" startAt="9"/>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Laboratory Dielectric Data – Submit dielectric measurements of laboratory compacted specimens fabricated at the range of air void contents specified.</a:t>
            </a:r>
          </a:p>
          <a:p>
            <a:pPr>
              <a:lnSpc>
                <a:spcPct val="112000"/>
              </a:lnSpc>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Air void range testing</a:t>
            </a:r>
          </a:p>
          <a:p>
            <a:pPr lvl="1">
              <a:lnSpc>
                <a:spcPct val="112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What – 3 pucks (design void, medium, and high air void content) will be fabricated by the contractor following the procedures described in DPSP Chapter 2 section 2.1 </a:t>
            </a:r>
          </a:p>
          <a:p>
            <a:pPr lvl="1">
              <a:lnSpc>
                <a:spcPct val="112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Frequency – One set of 3 pucks per day.  The contractor can determine which 1000 tons ay</a:t>
            </a:r>
          </a:p>
          <a:p>
            <a:pPr>
              <a:lnSpc>
                <a:spcPct val="112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Design void monitoring</a:t>
            </a:r>
          </a:p>
          <a:p>
            <a:pPr lvl="1">
              <a:lnSpc>
                <a:spcPct val="112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What – quality control design void pucks for each sample will be tested for dielectric prior to for one sample per day of paving.  </a:t>
            </a:r>
          </a:p>
          <a:p>
            <a:pPr lvl="1">
              <a:lnSpc>
                <a:spcPct val="112000"/>
              </a:lnSpc>
              <a:spcBef>
                <a:spcPts val="0"/>
              </a:spcBef>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Frequency – The 60 second dielectric test should be conducted on the design void puck for every sample.</a:t>
            </a:r>
          </a:p>
          <a:p>
            <a:pPr>
              <a:lnSpc>
                <a:spcPct val="112000"/>
              </a:lnSpc>
              <a:spcBef>
                <a:spcPts val="0"/>
              </a:spcBef>
            </a:pPr>
            <a:r>
              <a:rPr lang="en-US" sz="1500" dirty="0">
                <a:latin typeface="Calibri" panose="020F0502020204030204" pitchFamily="34" charset="0"/>
                <a:ea typeface="Times New Roman" panose="02020603050405020304" pitchFamily="18" charset="0"/>
                <a:cs typeface="Times New Roman" panose="02020603050405020304" pitchFamily="18" charset="0"/>
              </a:rPr>
              <a:t>Measurement of top, rotate 90 degrees, and bottom</a:t>
            </a:r>
          </a:p>
          <a:p>
            <a:pPr lvl="1">
              <a:lnSpc>
                <a:spcPct val="112000"/>
              </a:lnSpc>
              <a:spcBef>
                <a:spcPts val="0"/>
              </a:spcBef>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Later just top and bottom due to timing constraints and initial good agreement</a:t>
            </a:r>
          </a:p>
          <a:p>
            <a:pPr>
              <a:lnSpc>
                <a:spcPct val="112000"/>
              </a:lnSpc>
              <a:spcBef>
                <a:spcPts val="0"/>
              </a:spcBef>
            </a:pPr>
            <a:r>
              <a:rPr lang="en-US" sz="1500" dirty="0">
                <a:effectLst/>
                <a:latin typeface="Calibri" panose="020F0502020204030204" pitchFamily="34" charset="0"/>
                <a:ea typeface="Times New Roman" panose="02020603050405020304" pitchFamily="18" charset="0"/>
                <a:cs typeface="Times New Roman" panose="02020603050405020304" pitchFamily="18" charset="0"/>
              </a:rPr>
              <a:t>Consistent curve from day to day (especially low and medium voids) unless large change in mix.</a:t>
            </a:r>
          </a:p>
          <a:p>
            <a:pPr marL="0" indent="0">
              <a:lnSpc>
                <a:spcPct val="112000"/>
              </a:lnSpc>
              <a:spcBef>
                <a:spcPts val="0"/>
              </a:spcBef>
              <a:buNone/>
            </a:pP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23</a:t>
            </a:fld>
            <a:endParaRPr lang="en-US" dirty="0"/>
          </a:p>
        </p:txBody>
      </p:sp>
      <p:sp>
        <p:nvSpPr>
          <p:cNvPr id="11" name="Title 1">
            <a:extLst>
              <a:ext uri="{FF2B5EF4-FFF2-40B4-BE49-F238E27FC236}">
                <a16:creationId xmlns:a16="http://schemas.microsoft.com/office/drawing/2014/main" id="{FC242401-E193-4ED8-97E0-D5CD4A437C53}"/>
              </a:ext>
            </a:extLst>
          </p:cNvPr>
          <p:cNvSpPr>
            <a:spLocks noGrp="1"/>
          </p:cNvSpPr>
          <p:nvPr>
            <p:ph type="title"/>
          </p:nvPr>
        </p:nvSpPr>
        <p:spPr>
          <a:xfrm>
            <a:off x="838200" y="152400"/>
            <a:ext cx="10515600" cy="914400"/>
          </a:xfrm>
        </p:spPr>
        <p:txBody>
          <a:bodyPr/>
          <a:lstStyle/>
          <a:p>
            <a:r>
              <a:rPr lang="en-US" dirty="0"/>
              <a:t>DPS Data Specification</a:t>
            </a:r>
          </a:p>
        </p:txBody>
      </p:sp>
      <p:pic>
        <p:nvPicPr>
          <p:cNvPr id="2" name="Picture 1">
            <a:extLst>
              <a:ext uri="{FF2B5EF4-FFF2-40B4-BE49-F238E27FC236}">
                <a16:creationId xmlns:a16="http://schemas.microsoft.com/office/drawing/2014/main" id="{A23308DB-782C-41AE-A7DF-75715ACE88B6}"/>
              </a:ext>
            </a:extLst>
          </p:cNvPr>
          <p:cNvPicPr>
            <a:picLocks noChangeAspect="1"/>
          </p:cNvPicPr>
          <p:nvPr/>
        </p:nvPicPr>
        <p:blipFill>
          <a:blip r:embed="rId2"/>
          <a:stretch>
            <a:fillRect/>
          </a:stretch>
        </p:blipFill>
        <p:spPr>
          <a:xfrm>
            <a:off x="6211410" y="1788807"/>
            <a:ext cx="5486400" cy="3845535"/>
          </a:xfrm>
          <a:prstGeom prst="rect">
            <a:avLst/>
          </a:prstGeom>
        </p:spPr>
      </p:pic>
    </p:spTree>
    <p:extLst>
      <p:ext uri="{BB962C8B-B14F-4D97-AF65-F5344CB8AC3E}">
        <p14:creationId xmlns:p14="http://schemas.microsoft.com/office/powerpoint/2010/main" val="2640160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24</a:t>
            </a:fld>
            <a:endParaRPr lang="en-US" dirty="0"/>
          </a:p>
        </p:txBody>
      </p:sp>
      <p:sp>
        <p:nvSpPr>
          <p:cNvPr id="11" name="Title 1">
            <a:extLst>
              <a:ext uri="{FF2B5EF4-FFF2-40B4-BE49-F238E27FC236}">
                <a16:creationId xmlns:a16="http://schemas.microsoft.com/office/drawing/2014/main" id="{FC242401-E193-4ED8-97E0-D5CD4A437C53}"/>
              </a:ext>
            </a:extLst>
          </p:cNvPr>
          <p:cNvSpPr>
            <a:spLocks noGrp="1"/>
          </p:cNvSpPr>
          <p:nvPr>
            <p:ph type="title"/>
          </p:nvPr>
        </p:nvSpPr>
        <p:spPr>
          <a:xfrm>
            <a:off x="838200" y="152400"/>
            <a:ext cx="10515600" cy="914400"/>
          </a:xfrm>
        </p:spPr>
        <p:txBody>
          <a:bodyPr/>
          <a:lstStyle/>
          <a:p>
            <a:r>
              <a:rPr lang="en-US" dirty="0"/>
              <a:t>DPS Data Specification</a:t>
            </a:r>
          </a:p>
        </p:txBody>
      </p:sp>
      <p:pic>
        <p:nvPicPr>
          <p:cNvPr id="2" name="Picture 1">
            <a:extLst>
              <a:ext uri="{FF2B5EF4-FFF2-40B4-BE49-F238E27FC236}">
                <a16:creationId xmlns:a16="http://schemas.microsoft.com/office/drawing/2014/main" id="{A23308DB-782C-41AE-A7DF-75715ACE88B6}"/>
              </a:ext>
            </a:extLst>
          </p:cNvPr>
          <p:cNvPicPr>
            <a:picLocks noChangeAspect="1"/>
          </p:cNvPicPr>
          <p:nvPr/>
        </p:nvPicPr>
        <p:blipFill>
          <a:blip r:embed="rId2"/>
          <a:stretch>
            <a:fillRect/>
          </a:stretch>
        </p:blipFill>
        <p:spPr>
          <a:xfrm>
            <a:off x="6211410" y="1788807"/>
            <a:ext cx="5486400" cy="3845535"/>
          </a:xfrm>
          <a:prstGeom prst="rect">
            <a:avLst/>
          </a:prstGeom>
        </p:spPr>
      </p:pic>
      <p:sp>
        <p:nvSpPr>
          <p:cNvPr id="10" name="Content Placeholder 21">
            <a:extLst>
              <a:ext uri="{FF2B5EF4-FFF2-40B4-BE49-F238E27FC236}">
                <a16:creationId xmlns:a16="http://schemas.microsoft.com/office/drawing/2014/main" id="{79CBD338-2229-44AF-8A3A-846E30C056F9}"/>
              </a:ext>
            </a:extLst>
          </p:cNvPr>
          <p:cNvSpPr txBox="1">
            <a:spLocks/>
          </p:cNvSpPr>
          <p:nvPr/>
        </p:nvSpPr>
        <p:spPr>
          <a:xfrm>
            <a:off x="8388" y="1323642"/>
            <a:ext cx="5696125" cy="4881850"/>
          </a:xfrm>
          <a:prstGeom prst="rect">
            <a:avLst/>
          </a:prstGeom>
          <a:noFill/>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Advantages over traditional way: </a:t>
            </a:r>
          </a:p>
          <a:p>
            <a:pPr lvl="1"/>
            <a:r>
              <a:rPr lang="en-US" dirty="0"/>
              <a:t>Non-destructive</a:t>
            </a:r>
          </a:p>
          <a:p>
            <a:pPr lvl="2"/>
            <a:r>
              <a:rPr lang="en-US" dirty="0"/>
              <a:t>Proven to detect changes in mix without cutting any cores in pavement</a:t>
            </a:r>
          </a:p>
          <a:p>
            <a:pPr lvl="1"/>
            <a:r>
              <a:rPr lang="en-US" dirty="0"/>
              <a:t>Can ensure full range of air voids to develop conversion from dielectric to density </a:t>
            </a:r>
          </a:p>
          <a:p>
            <a:pPr lvl="1"/>
            <a:r>
              <a:rPr lang="en-US" dirty="0"/>
              <a:t>More stable dielectric measurement than surface reflection field measurement: higher precision and covers entire thickness</a:t>
            </a:r>
          </a:p>
          <a:p>
            <a:pPr lvl="1"/>
            <a:r>
              <a:rPr lang="en-US" dirty="0"/>
              <a:t>Easily integrated into the laboratory process</a:t>
            </a:r>
          </a:p>
          <a:p>
            <a:pPr lvl="2"/>
            <a:r>
              <a:rPr lang="en-US" dirty="0"/>
              <a:t>Minimizes field operations disruption</a:t>
            </a:r>
          </a:p>
          <a:p>
            <a:pPr lvl="2"/>
            <a:r>
              <a:rPr lang="en-US" dirty="0"/>
              <a:t>No additional staff (tech who gyrates pucks tests pucks for dielectric before dunking)</a:t>
            </a:r>
          </a:p>
          <a:p>
            <a:pPr lvl="1"/>
            <a:r>
              <a:rPr lang="en-US" dirty="0"/>
              <a:t>Has potential value beyond DPS for monitoring mix property changes</a:t>
            </a:r>
          </a:p>
        </p:txBody>
      </p:sp>
    </p:spTree>
    <p:extLst>
      <p:ext uri="{BB962C8B-B14F-4D97-AF65-F5344CB8AC3E}">
        <p14:creationId xmlns:p14="http://schemas.microsoft.com/office/powerpoint/2010/main" val="3745444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683" y="1535905"/>
            <a:ext cx="6938639" cy="4820444"/>
          </a:xfrm>
        </p:spPr>
        <p:txBody>
          <a:bodyPr>
            <a:normAutofit fontScale="77500" lnSpcReduction="20000"/>
          </a:bodyPr>
          <a:lstStyle/>
          <a:p>
            <a:pPr marL="342900" marR="0" lvl="0" indent="-342900">
              <a:lnSpc>
                <a:spcPct val="112000"/>
              </a:lnSpc>
              <a:spcBef>
                <a:spcPts val="1000"/>
              </a:spcBef>
              <a:spcAft>
                <a:spcPts val="1000"/>
              </a:spcAft>
              <a:buFont typeface="+mj-lt"/>
              <a:buAutoNum type="arabicPeriod" startAt="10"/>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Timing requirements – Collect data at the required timing after the final roller compactor pass and prior to trafficking and submit data within 4 days of data collection but ideally prior to paving the next day as defined in more details in item 10.</a:t>
            </a:r>
          </a:p>
          <a:p>
            <a:pPr>
              <a:lnSpc>
                <a:spcPct val="112000"/>
              </a:lnSpc>
            </a:pPr>
            <a:r>
              <a:rPr lang="en-US" sz="2400" dirty="0">
                <a:latin typeface="Calibri" panose="020F0502020204030204" pitchFamily="34" charset="0"/>
                <a:ea typeface="Times New Roman" panose="02020603050405020304" pitchFamily="18" charset="0"/>
                <a:cs typeface="Times New Roman" panose="02020603050405020304" pitchFamily="18" charset="0"/>
              </a:rPr>
              <a:t>Data collection timing and data transfer requirements vague to reduce contractor risk</a:t>
            </a:r>
          </a:p>
          <a:p>
            <a:pPr lvl="1">
              <a:lnSpc>
                <a:spcPct val="112000"/>
              </a:lnSpc>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Ideal: Directly behind final roller with no visible surface moisture (only possible way on partial closures)</a:t>
            </a:r>
          </a:p>
          <a:p>
            <a:pPr lvl="1">
              <a:lnSpc>
                <a:spcPct val="112000"/>
              </a:lnSpc>
            </a:pPr>
            <a:r>
              <a:rPr lang="en-US" sz="2400" dirty="0">
                <a:latin typeface="Calibri" panose="020F0502020204030204" pitchFamily="34" charset="0"/>
                <a:ea typeface="Times New Roman" panose="02020603050405020304" pitchFamily="18" charset="0"/>
                <a:cs typeface="Times New Roman" panose="02020603050405020304" pitchFamily="18" charset="0"/>
              </a:rPr>
              <a:t>Not preferred but allowed in the current specification: Following day data collection</a:t>
            </a:r>
          </a:p>
          <a:p>
            <a:pPr lvl="2">
              <a:lnSpc>
                <a:spcPct val="112000"/>
              </a:lnSpc>
            </a:pPr>
            <a:r>
              <a:rPr lang="en-US" sz="2400" dirty="0">
                <a:latin typeface="Calibri" panose="020F0502020204030204" pitchFamily="34" charset="0"/>
                <a:ea typeface="Times New Roman" panose="02020603050405020304" pitchFamily="18" charset="0"/>
                <a:cs typeface="Times New Roman" panose="02020603050405020304" pitchFamily="18" charset="0"/>
              </a:rPr>
              <a:t>Addressed logistical challenges related to long time periods between paver and final roller</a:t>
            </a:r>
          </a:p>
          <a:p>
            <a:pPr lvl="2">
              <a:lnSpc>
                <a:spcPct val="112000"/>
              </a:lnSpc>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Trouble with moisture after pavement has cooled (rain night before testing)</a:t>
            </a:r>
          </a:p>
          <a:p>
            <a:pPr>
              <a:lnSpc>
                <a:spcPct val="112000"/>
              </a:lnSpc>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25</a:t>
            </a:fld>
            <a:endParaRPr lang="en-US" dirty="0"/>
          </a:p>
        </p:txBody>
      </p:sp>
      <p:pic>
        <p:nvPicPr>
          <p:cNvPr id="10" name="Picture 9">
            <a:extLst>
              <a:ext uri="{FF2B5EF4-FFF2-40B4-BE49-F238E27FC236}">
                <a16:creationId xmlns:a16="http://schemas.microsoft.com/office/drawing/2014/main" id="{0C9C58F9-087F-4445-8763-AF61F37235E5}"/>
              </a:ext>
            </a:extLst>
          </p:cNvPr>
          <p:cNvPicPr>
            <a:picLocks noChangeAspect="1"/>
          </p:cNvPicPr>
          <p:nvPr/>
        </p:nvPicPr>
        <p:blipFill>
          <a:blip r:embed="rId2"/>
          <a:stretch>
            <a:fillRect/>
          </a:stretch>
        </p:blipFill>
        <p:spPr>
          <a:xfrm>
            <a:off x="7662140" y="1355658"/>
            <a:ext cx="3931920" cy="5103397"/>
          </a:xfrm>
          <a:prstGeom prst="rect">
            <a:avLst/>
          </a:prstGeom>
          <a:ln>
            <a:solidFill>
              <a:schemeClr val="accent1"/>
            </a:solidFill>
          </a:ln>
        </p:spPr>
      </p:pic>
      <p:sp>
        <p:nvSpPr>
          <p:cNvPr id="11" name="Title 1">
            <a:extLst>
              <a:ext uri="{FF2B5EF4-FFF2-40B4-BE49-F238E27FC236}">
                <a16:creationId xmlns:a16="http://schemas.microsoft.com/office/drawing/2014/main" id="{B1301812-2E9E-430C-9629-C45233AB252E}"/>
              </a:ext>
            </a:extLst>
          </p:cNvPr>
          <p:cNvSpPr>
            <a:spLocks noGrp="1"/>
          </p:cNvSpPr>
          <p:nvPr>
            <p:ph type="title"/>
          </p:nvPr>
        </p:nvSpPr>
        <p:spPr>
          <a:xfrm>
            <a:off x="838200" y="152400"/>
            <a:ext cx="10515600" cy="914400"/>
          </a:xfrm>
        </p:spPr>
        <p:txBody>
          <a:bodyPr/>
          <a:lstStyle/>
          <a:p>
            <a:r>
              <a:rPr lang="en-US" dirty="0"/>
              <a:t>DPS Data Specification</a:t>
            </a:r>
          </a:p>
        </p:txBody>
      </p:sp>
    </p:spTree>
    <p:extLst>
      <p:ext uri="{BB962C8B-B14F-4D97-AF65-F5344CB8AC3E}">
        <p14:creationId xmlns:p14="http://schemas.microsoft.com/office/powerpoint/2010/main" val="3669146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26</a:t>
            </a:fld>
            <a:endParaRPr lang="en-US" dirty="0"/>
          </a:p>
        </p:txBody>
      </p:sp>
      <p:sp>
        <p:nvSpPr>
          <p:cNvPr id="11" name="Title 1">
            <a:extLst>
              <a:ext uri="{FF2B5EF4-FFF2-40B4-BE49-F238E27FC236}">
                <a16:creationId xmlns:a16="http://schemas.microsoft.com/office/drawing/2014/main" id="{B1301812-2E9E-430C-9629-C45233AB252E}"/>
              </a:ext>
            </a:extLst>
          </p:cNvPr>
          <p:cNvSpPr>
            <a:spLocks noGrp="1"/>
          </p:cNvSpPr>
          <p:nvPr>
            <p:ph type="title"/>
          </p:nvPr>
        </p:nvSpPr>
        <p:spPr>
          <a:xfrm>
            <a:off x="838200" y="152400"/>
            <a:ext cx="10515600" cy="914400"/>
          </a:xfrm>
        </p:spPr>
        <p:txBody>
          <a:bodyPr>
            <a:normAutofit/>
          </a:bodyPr>
          <a:lstStyle/>
          <a:p>
            <a:r>
              <a:rPr lang="en-US" dirty="0"/>
              <a:t>Contractor Debrief: Specification and DPS Method</a:t>
            </a:r>
          </a:p>
        </p:txBody>
      </p:sp>
      <p:sp>
        <p:nvSpPr>
          <p:cNvPr id="12" name="Content Placeholder 21">
            <a:extLst>
              <a:ext uri="{FF2B5EF4-FFF2-40B4-BE49-F238E27FC236}">
                <a16:creationId xmlns:a16="http://schemas.microsoft.com/office/drawing/2014/main" id="{88F703C4-8CBE-4F9E-A41B-A4178F26844A}"/>
              </a:ext>
            </a:extLst>
          </p:cNvPr>
          <p:cNvSpPr txBox="1">
            <a:spLocks/>
          </p:cNvSpPr>
          <p:nvPr/>
        </p:nvSpPr>
        <p:spPr>
          <a:xfrm>
            <a:off x="-1" y="1323641"/>
            <a:ext cx="12192001" cy="5032707"/>
          </a:xfrm>
          <a:prstGeom prst="rect">
            <a:avLst/>
          </a:prstGeom>
          <a:noFill/>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7000"/>
              </a:lnSpc>
              <a:spcBef>
                <a:spcPts val="0"/>
              </a:spcBef>
              <a:spcAft>
                <a:spcPts val="0"/>
              </a:spcAft>
              <a:buFont typeface="+mj-lt"/>
              <a:buAutoNum type="arabicParenR"/>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Contractors want to know plans moving forward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Would like to do pay for data by section to give incentive for contractors to figure out how to efficiently collect data (golf cart or other ideas)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Research and Pavements need to meet internally to determine exact data specification we need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Type of data we need for further research (mix sensitivity, sensor consistency checks, density accuracy checks, etc.)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Convenient for VETA (or whatever each state end analysis method is)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Logistically possible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Once spec meets MnDOT internal criteria give specification to contractors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Earlier this time so they have time to figure out how they’ll accomplish the data collection needs/feasibility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Work with MnDOT or rental company to get necessary equipment to start building data collection method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1225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27</a:t>
            </a:fld>
            <a:endParaRPr lang="en-US" dirty="0"/>
          </a:p>
        </p:txBody>
      </p:sp>
      <p:sp>
        <p:nvSpPr>
          <p:cNvPr id="11" name="Title 1">
            <a:extLst>
              <a:ext uri="{FF2B5EF4-FFF2-40B4-BE49-F238E27FC236}">
                <a16:creationId xmlns:a16="http://schemas.microsoft.com/office/drawing/2014/main" id="{B1301812-2E9E-430C-9629-C45233AB252E}"/>
              </a:ext>
            </a:extLst>
          </p:cNvPr>
          <p:cNvSpPr>
            <a:spLocks noGrp="1"/>
          </p:cNvSpPr>
          <p:nvPr>
            <p:ph type="title"/>
          </p:nvPr>
        </p:nvSpPr>
        <p:spPr>
          <a:xfrm>
            <a:off x="838200" y="152400"/>
            <a:ext cx="10515600" cy="914400"/>
          </a:xfrm>
        </p:spPr>
        <p:txBody>
          <a:bodyPr>
            <a:normAutofit/>
          </a:bodyPr>
          <a:lstStyle/>
          <a:p>
            <a:r>
              <a:rPr lang="en-US" dirty="0"/>
              <a:t>Contractor Debrief: Specification and DPS Method</a:t>
            </a:r>
          </a:p>
        </p:txBody>
      </p:sp>
      <p:sp>
        <p:nvSpPr>
          <p:cNvPr id="12" name="Content Placeholder 21">
            <a:extLst>
              <a:ext uri="{FF2B5EF4-FFF2-40B4-BE49-F238E27FC236}">
                <a16:creationId xmlns:a16="http://schemas.microsoft.com/office/drawing/2014/main" id="{88F703C4-8CBE-4F9E-A41B-A4178F26844A}"/>
              </a:ext>
            </a:extLst>
          </p:cNvPr>
          <p:cNvSpPr txBox="1">
            <a:spLocks/>
          </p:cNvSpPr>
          <p:nvPr/>
        </p:nvSpPr>
        <p:spPr>
          <a:xfrm>
            <a:off x="-1" y="1323641"/>
            <a:ext cx="12192001" cy="5032707"/>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7000"/>
              </a:lnSpc>
              <a:spcBef>
                <a:spcPts val="0"/>
              </a:spcBef>
              <a:spcAft>
                <a:spcPts val="0"/>
              </a:spcAft>
              <a:buFont typeface="+mj-lt"/>
              <a:buAutoNum type="arabicParenR"/>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Routine collection challenges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Same day collection behind the roller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14 hours per day plus setup and putting equipment back</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 lot of down time waiting for roller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If fully closed could wait until paver is about 3 hours from being done then have person come out with golf cart and get everything done in 6 hours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If partial closure this is a challenge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Day after collection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Issues with rain night before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1400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28</a:t>
            </a:fld>
            <a:endParaRPr lang="en-US" dirty="0"/>
          </a:p>
        </p:txBody>
      </p:sp>
      <p:sp>
        <p:nvSpPr>
          <p:cNvPr id="11" name="Title 1">
            <a:extLst>
              <a:ext uri="{FF2B5EF4-FFF2-40B4-BE49-F238E27FC236}">
                <a16:creationId xmlns:a16="http://schemas.microsoft.com/office/drawing/2014/main" id="{B1301812-2E9E-430C-9629-C45233AB252E}"/>
              </a:ext>
            </a:extLst>
          </p:cNvPr>
          <p:cNvSpPr>
            <a:spLocks noGrp="1"/>
          </p:cNvSpPr>
          <p:nvPr>
            <p:ph type="title"/>
          </p:nvPr>
        </p:nvSpPr>
        <p:spPr>
          <a:xfrm>
            <a:off x="838200" y="152400"/>
            <a:ext cx="10515600" cy="914400"/>
          </a:xfrm>
        </p:spPr>
        <p:txBody>
          <a:bodyPr>
            <a:normAutofit/>
          </a:bodyPr>
          <a:lstStyle/>
          <a:p>
            <a:r>
              <a:rPr lang="en-US" dirty="0"/>
              <a:t>Contractor Debrief: Specification and DPS Method</a:t>
            </a:r>
          </a:p>
        </p:txBody>
      </p:sp>
      <p:sp>
        <p:nvSpPr>
          <p:cNvPr id="12" name="Content Placeholder 21">
            <a:extLst>
              <a:ext uri="{FF2B5EF4-FFF2-40B4-BE49-F238E27FC236}">
                <a16:creationId xmlns:a16="http://schemas.microsoft.com/office/drawing/2014/main" id="{88F703C4-8CBE-4F9E-A41B-A4178F26844A}"/>
              </a:ext>
            </a:extLst>
          </p:cNvPr>
          <p:cNvSpPr txBox="1">
            <a:spLocks/>
          </p:cNvSpPr>
          <p:nvPr/>
        </p:nvSpPr>
        <p:spPr>
          <a:xfrm>
            <a:off x="-1" y="1323641"/>
            <a:ext cx="12192001" cy="5032707"/>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7000"/>
              </a:lnSpc>
              <a:spcBef>
                <a:spcPts val="0"/>
              </a:spcBef>
              <a:spcAft>
                <a:spcPts val="0"/>
              </a:spcAft>
              <a:buFont typeface="+mj-lt"/>
              <a:buAutoNum type="arabicParen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Core accuracy check challenges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Day after paving isn’t good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rain night before, pavement in different condition, etc.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would need more of a hand held device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Marking and testing cores while doing routine collection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Use random cores using pre-paving information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Needed agency there to mark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Many adjustments made on the fly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Better to just add an extra 4 cores per day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Ideally just use DPS data with attached GPS coordinates to select core locations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Convenient for contractor (less work for them)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Would need to be extra cores 2022 construction season since too late to change how cores are selected for acceptance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Need to check accuracy: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data collection is less precise than increased sampling at core locations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Maybe try this method to using 4 additional cores on a project or two next year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3938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29</a:t>
            </a:fld>
            <a:endParaRPr lang="en-US" dirty="0"/>
          </a:p>
        </p:txBody>
      </p:sp>
      <p:sp>
        <p:nvSpPr>
          <p:cNvPr id="11" name="Title 1">
            <a:extLst>
              <a:ext uri="{FF2B5EF4-FFF2-40B4-BE49-F238E27FC236}">
                <a16:creationId xmlns:a16="http://schemas.microsoft.com/office/drawing/2014/main" id="{B1301812-2E9E-430C-9629-C45233AB252E}"/>
              </a:ext>
            </a:extLst>
          </p:cNvPr>
          <p:cNvSpPr>
            <a:spLocks noGrp="1"/>
          </p:cNvSpPr>
          <p:nvPr>
            <p:ph type="title"/>
          </p:nvPr>
        </p:nvSpPr>
        <p:spPr>
          <a:xfrm>
            <a:off x="838200" y="152400"/>
            <a:ext cx="10515600" cy="914400"/>
          </a:xfrm>
        </p:spPr>
        <p:txBody>
          <a:bodyPr>
            <a:normAutofit/>
          </a:bodyPr>
          <a:lstStyle/>
          <a:p>
            <a:r>
              <a:rPr lang="en-US" dirty="0"/>
              <a:t>Contractor Debrief: Specification and DPS Method</a:t>
            </a:r>
          </a:p>
        </p:txBody>
      </p:sp>
      <p:sp>
        <p:nvSpPr>
          <p:cNvPr id="12" name="Content Placeholder 21">
            <a:extLst>
              <a:ext uri="{FF2B5EF4-FFF2-40B4-BE49-F238E27FC236}">
                <a16:creationId xmlns:a16="http://schemas.microsoft.com/office/drawing/2014/main" id="{88F703C4-8CBE-4F9E-A41B-A4178F26844A}"/>
              </a:ext>
            </a:extLst>
          </p:cNvPr>
          <p:cNvSpPr txBox="1">
            <a:spLocks/>
          </p:cNvSpPr>
          <p:nvPr/>
        </p:nvSpPr>
        <p:spPr>
          <a:xfrm>
            <a:off x="-1" y="1323641"/>
            <a:ext cx="12192001" cy="5032707"/>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7000"/>
              </a:lnSpc>
              <a:spcBef>
                <a:spcPts val="0"/>
              </a:spcBef>
              <a:spcAft>
                <a:spcPts val="0"/>
              </a:spcAft>
              <a:buFont typeface="+mj-lt"/>
              <a:buAutoNum type="arabicParenR"/>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Puck testing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Going well, but would want to reduce number of fabricated pucks.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Agency would b</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e will be able to reduce but for time being still want to collect a lot of data to prove we don’t need to in future (continue to show low sensitivity of day to day variability on dielectric to density relationship).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9934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DPS Equipment Specification</a:t>
            </a:r>
          </a:p>
        </p:txBody>
      </p:sp>
      <p:sp>
        <p:nvSpPr>
          <p:cNvPr id="3" name="Content Placeholder 2"/>
          <p:cNvSpPr>
            <a:spLocks noGrp="1"/>
          </p:cNvSpPr>
          <p:nvPr>
            <p:ph idx="1"/>
          </p:nvPr>
        </p:nvSpPr>
        <p:spPr>
          <a:xfrm>
            <a:off x="367683" y="1535905"/>
            <a:ext cx="7835284" cy="2938441"/>
          </a:xfrm>
        </p:spPr>
        <p:txBody>
          <a:bodyPr>
            <a:normAutofit/>
          </a:bodyPr>
          <a:lstStyle/>
          <a:p>
            <a:r>
              <a:rPr lang="en-US" b="1" dirty="0"/>
              <a:t>Draft AASHTO PP 98-19 specification is  published</a:t>
            </a:r>
          </a:p>
          <a:p>
            <a:pPr lvl="1"/>
            <a:r>
              <a:rPr lang="en-US" b="1" dirty="0"/>
              <a:t>Will be revisited so see if revision is necessary</a:t>
            </a:r>
          </a:p>
          <a:p>
            <a:pPr lvl="1"/>
            <a:r>
              <a:rPr lang="en-US" b="1" dirty="0"/>
              <a:t>Plan to add similar equipment spec for velocity-based dielectric</a:t>
            </a:r>
          </a:p>
          <a:p>
            <a:pPr lvl="1"/>
            <a:endParaRPr lang="en-US" dirty="0"/>
          </a:p>
          <a:p>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3</a:t>
            </a:fld>
            <a:endParaRPr lang="en-US" dirty="0"/>
          </a:p>
        </p:txBody>
      </p:sp>
      <p:pic>
        <p:nvPicPr>
          <p:cNvPr id="7" name="Picture 6">
            <a:extLst>
              <a:ext uri="{FF2B5EF4-FFF2-40B4-BE49-F238E27FC236}">
                <a16:creationId xmlns:a16="http://schemas.microsoft.com/office/drawing/2014/main" id="{25915F31-67F6-4A7C-924B-503B648F1596}"/>
              </a:ext>
            </a:extLst>
          </p:cNvPr>
          <p:cNvPicPr>
            <a:picLocks noChangeAspect="1"/>
          </p:cNvPicPr>
          <p:nvPr/>
        </p:nvPicPr>
        <p:blipFill rotWithShape="1">
          <a:blip r:embed="rId2">
            <a:extLst>
              <a:ext uri="{28A0092B-C50C-407E-A947-70E740481C1C}">
                <a14:useLocalDpi xmlns:a14="http://schemas.microsoft.com/office/drawing/2010/main" val="0"/>
              </a:ext>
            </a:extLst>
          </a:blip>
          <a:srcRect l="2699"/>
          <a:stretch/>
        </p:blipFill>
        <p:spPr>
          <a:xfrm>
            <a:off x="8497262" y="1365249"/>
            <a:ext cx="3558887" cy="4692650"/>
          </a:xfrm>
          <a:prstGeom prst="rect">
            <a:avLst/>
          </a:prstGeom>
        </p:spPr>
      </p:pic>
      <p:pic>
        <p:nvPicPr>
          <p:cNvPr id="8" name="Picture 7">
            <a:extLst>
              <a:ext uri="{FF2B5EF4-FFF2-40B4-BE49-F238E27FC236}">
                <a16:creationId xmlns:a16="http://schemas.microsoft.com/office/drawing/2014/main" id="{5B2A03A0-B5D5-4760-B946-2104D4A55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82" y="3579925"/>
            <a:ext cx="7955280" cy="2468540"/>
          </a:xfrm>
          <a:prstGeom prst="rect">
            <a:avLst/>
          </a:prstGeom>
        </p:spPr>
      </p:pic>
    </p:spTree>
    <p:extLst>
      <p:ext uri="{BB962C8B-B14F-4D97-AF65-F5344CB8AC3E}">
        <p14:creationId xmlns:p14="http://schemas.microsoft.com/office/powerpoint/2010/main" val="357939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30</a:t>
            </a:fld>
            <a:endParaRPr lang="en-US" dirty="0"/>
          </a:p>
        </p:txBody>
      </p:sp>
      <p:sp>
        <p:nvSpPr>
          <p:cNvPr id="11" name="Title 1">
            <a:extLst>
              <a:ext uri="{FF2B5EF4-FFF2-40B4-BE49-F238E27FC236}">
                <a16:creationId xmlns:a16="http://schemas.microsoft.com/office/drawing/2014/main" id="{B1301812-2E9E-430C-9629-C45233AB252E}"/>
              </a:ext>
            </a:extLst>
          </p:cNvPr>
          <p:cNvSpPr>
            <a:spLocks noGrp="1"/>
          </p:cNvSpPr>
          <p:nvPr>
            <p:ph type="title"/>
          </p:nvPr>
        </p:nvSpPr>
        <p:spPr>
          <a:xfrm>
            <a:off x="838200" y="152400"/>
            <a:ext cx="10515600" cy="914400"/>
          </a:xfrm>
        </p:spPr>
        <p:txBody>
          <a:bodyPr>
            <a:normAutofit/>
          </a:bodyPr>
          <a:lstStyle/>
          <a:p>
            <a:r>
              <a:rPr lang="en-US" dirty="0"/>
              <a:t>Contractor Debrief: Specification and DPS Method</a:t>
            </a:r>
          </a:p>
        </p:txBody>
      </p:sp>
      <p:sp>
        <p:nvSpPr>
          <p:cNvPr id="12" name="Content Placeholder 21">
            <a:extLst>
              <a:ext uri="{FF2B5EF4-FFF2-40B4-BE49-F238E27FC236}">
                <a16:creationId xmlns:a16="http://schemas.microsoft.com/office/drawing/2014/main" id="{88F703C4-8CBE-4F9E-A41B-A4178F26844A}"/>
              </a:ext>
            </a:extLst>
          </p:cNvPr>
          <p:cNvSpPr txBox="1">
            <a:spLocks/>
          </p:cNvSpPr>
          <p:nvPr/>
        </p:nvSpPr>
        <p:spPr>
          <a:xfrm>
            <a:off x="-1" y="1323641"/>
            <a:ext cx="12192001" cy="5032707"/>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7000"/>
              </a:lnSpc>
              <a:spcBef>
                <a:spcPts val="0"/>
              </a:spcBef>
              <a:spcAft>
                <a:spcPts val="0"/>
              </a:spcAft>
              <a:buFont typeface="+mj-lt"/>
              <a:buAutoNum type="arabicParenR"/>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Safety aspect is the most important factor</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Full closure was more comfortable for data collection than partial closure with moving traffic</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Would probably only do full closure in current state of technology</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dirty="0"/>
          </a:p>
        </p:txBody>
      </p:sp>
      <p:pic>
        <p:nvPicPr>
          <p:cNvPr id="3" name="Picture 2">
            <a:extLst>
              <a:ext uri="{FF2B5EF4-FFF2-40B4-BE49-F238E27FC236}">
                <a16:creationId xmlns:a16="http://schemas.microsoft.com/office/drawing/2014/main" id="{011B20CB-499B-4CB0-91BF-3C3362904E22}"/>
              </a:ext>
            </a:extLst>
          </p:cNvPr>
          <p:cNvPicPr>
            <a:picLocks noChangeAspect="1"/>
          </p:cNvPicPr>
          <p:nvPr/>
        </p:nvPicPr>
        <p:blipFill>
          <a:blip r:embed="rId2"/>
          <a:stretch>
            <a:fillRect/>
          </a:stretch>
        </p:blipFill>
        <p:spPr>
          <a:xfrm>
            <a:off x="7039992" y="3362186"/>
            <a:ext cx="3048000" cy="2619375"/>
          </a:xfrm>
          <a:prstGeom prst="rect">
            <a:avLst/>
          </a:prstGeom>
        </p:spPr>
      </p:pic>
      <p:sp>
        <p:nvSpPr>
          <p:cNvPr id="10" name="TextBox 9">
            <a:extLst>
              <a:ext uri="{FF2B5EF4-FFF2-40B4-BE49-F238E27FC236}">
                <a16:creationId xmlns:a16="http://schemas.microsoft.com/office/drawing/2014/main" id="{492C8F74-44D8-4B7B-B8F2-ADEB2B5910AC}"/>
              </a:ext>
            </a:extLst>
          </p:cNvPr>
          <p:cNvSpPr txBox="1"/>
          <p:nvPr/>
        </p:nvSpPr>
        <p:spPr>
          <a:xfrm>
            <a:off x="6985986" y="5987017"/>
            <a:ext cx="3102006" cy="369332"/>
          </a:xfrm>
          <a:prstGeom prst="rect">
            <a:avLst/>
          </a:prstGeom>
          <a:noFill/>
        </p:spPr>
        <p:txBody>
          <a:bodyPr wrap="square">
            <a:spAutoFit/>
          </a:bodyPr>
          <a:lstStyle/>
          <a:p>
            <a:r>
              <a:rPr lang="en-US" dirty="0">
                <a:hlinkClick r:id="rId3"/>
              </a:rPr>
              <a:t>https://youtu.be/FDPa4rpOclw</a:t>
            </a:r>
            <a:endParaRPr lang="en-US" dirty="0"/>
          </a:p>
        </p:txBody>
      </p:sp>
      <p:pic>
        <p:nvPicPr>
          <p:cNvPr id="9" name="Picture 8">
            <a:extLst>
              <a:ext uri="{FF2B5EF4-FFF2-40B4-BE49-F238E27FC236}">
                <a16:creationId xmlns:a16="http://schemas.microsoft.com/office/drawing/2014/main" id="{FE3A23A1-4BB8-47D8-B0FC-B02CA2FF7DE5}"/>
              </a:ext>
            </a:extLst>
          </p:cNvPr>
          <p:cNvPicPr>
            <a:picLocks noChangeAspect="1"/>
          </p:cNvPicPr>
          <p:nvPr/>
        </p:nvPicPr>
        <p:blipFill>
          <a:blip r:embed="rId4"/>
          <a:stretch>
            <a:fillRect/>
          </a:stretch>
        </p:blipFill>
        <p:spPr>
          <a:xfrm>
            <a:off x="1497458" y="3362186"/>
            <a:ext cx="3749040" cy="2658599"/>
          </a:xfrm>
          <a:prstGeom prst="rect">
            <a:avLst/>
          </a:prstGeom>
        </p:spPr>
      </p:pic>
      <p:sp>
        <p:nvSpPr>
          <p:cNvPr id="15" name="TextBox 14">
            <a:extLst>
              <a:ext uri="{FF2B5EF4-FFF2-40B4-BE49-F238E27FC236}">
                <a16:creationId xmlns:a16="http://schemas.microsoft.com/office/drawing/2014/main" id="{E0085A41-D7D5-4638-9CAF-AE8F9C0C066A}"/>
              </a:ext>
            </a:extLst>
          </p:cNvPr>
          <p:cNvSpPr txBox="1"/>
          <p:nvPr/>
        </p:nvSpPr>
        <p:spPr>
          <a:xfrm>
            <a:off x="1855331" y="6003901"/>
            <a:ext cx="3249329" cy="369332"/>
          </a:xfrm>
          <a:prstGeom prst="rect">
            <a:avLst/>
          </a:prstGeom>
          <a:noFill/>
        </p:spPr>
        <p:txBody>
          <a:bodyPr wrap="square">
            <a:spAutoFit/>
          </a:bodyPr>
          <a:lstStyle/>
          <a:p>
            <a:r>
              <a:rPr lang="en-US" dirty="0">
                <a:hlinkClick r:id="rId5"/>
              </a:rPr>
              <a:t>https://youtu.be/k8ADpw6Rfsg</a:t>
            </a:r>
            <a:endParaRPr lang="en-US" dirty="0"/>
          </a:p>
        </p:txBody>
      </p:sp>
    </p:spTree>
    <p:extLst>
      <p:ext uri="{BB962C8B-B14F-4D97-AF65-F5344CB8AC3E}">
        <p14:creationId xmlns:p14="http://schemas.microsoft.com/office/powerpoint/2010/main" val="2029179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31</a:t>
            </a:fld>
            <a:endParaRPr lang="en-US" dirty="0"/>
          </a:p>
        </p:txBody>
      </p:sp>
      <p:sp>
        <p:nvSpPr>
          <p:cNvPr id="11" name="Title 1">
            <a:extLst>
              <a:ext uri="{FF2B5EF4-FFF2-40B4-BE49-F238E27FC236}">
                <a16:creationId xmlns:a16="http://schemas.microsoft.com/office/drawing/2014/main" id="{B1301812-2E9E-430C-9629-C45233AB252E}"/>
              </a:ext>
            </a:extLst>
          </p:cNvPr>
          <p:cNvSpPr>
            <a:spLocks noGrp="1"/>
          </p:cNvSpPr>
          <p:nvPr>
            <p:ph type="title"/>
          </p:nvPr>
        </p:nvSpPr>
        <p:spPr>
          <a:xfrm>
            <a:off x="838200" y="152400"/>
            <a:ext cx="10515600" cy="914400"/>
          </a:xfrm>
        </p:spPr>
        <p:txBody>
          <a:bodyPr>
            <a:normAutofit/>
          </a:bodyPr>
          <a:lstStyle/>
          <a:p>
            <a:r>
              <a:rPr lang="en-US" dirty="0"/>
              <a:t>Contractor Debrief: Specification and DPS Method</a:t>
            </a:r>
          </a:p>
        </p:txBody>
      </p:sp>
      <p:sp>
        <p:nvSpPr>
          <p:cNvPr id="12" name="Content Placeholder 21">
            <a:extLst>
              <a:ext uri="{FF2B5EF4-FFF2-40B4-BE49-F238E27FC236}">
                <a16:creationId xmlns:a16="http://schemas.microsoft.com/office/drawing/2014/main" id="{88F703C4-8CBE-4F9E-A41B-A4178F26844A}"/>
              </a:ext>
            </a:extLst>
          </p:cNvPr>
          <p:cNvSpPr txBox="1">
            <a:spLocks/>
          </p:cNvSpPr>
          <p:nvPr/>
        </p:nvSpPr>
        <p:spPr>
          <a:xfrm>
            <a:off x="-1" y="1323641"/>
            <a:ext cx="12192001" cy="5032707"/>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7000"/>
              </a:lnSpc>
              <a:spcBef>
                <a:spcPts val="0"/>
              </a:spcBef>
              <a:spcAft>
                <a:spcPts val="0"/>
              </a:spcAft>
              <a:buFont typeface="+mj-lt"/>
              <a:buAutoNum type="arabicParen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Robot progress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ts val="0"/>
              </a:spcBef>
              <a:spcAft>
                <a:spcPts val="0"/>
              </a:spcAft>
              <a:buFont typeface="+mj-lt"/>
              <a:buAutoNum type="alphaLcPeriod"/>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UMN still making progress on theirs, now reading in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landXML</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alignments and doing offsets.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Tiny Mobile Robots more promising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Gave promising grid testing demonstration almost exactly like what we need on the LVR of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MnROAD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Still need to make sure it can read in alignment files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Goal: Give start stop station, then robot automatically does “full coverage” as we define it in the data collection specification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0"/>
              </a:spcAft>
              <a:buFont typeface="+mj-lt"/>
              <a:buAutoNum type="alphaLcPeriod"/>
            </a:pPr>
            <a:r>
              <a:rPr lang="en-US" sz="1600" dirty="0">
                <a:latin typeface="Times New Roman" panose="02020603050405020304" pitchFamily="18" charset="0"/>
                <a:ea typeface="Calibri" panose="020F0502020204030204" pitchFamily="34" charset="0"/>
                <a:cs typeface="Times New Roman" panose="02020603050405020304" pitchFamily="18" charset="0"/>
              </a:rPr>
              <a:t>Contractor would see as right direction if</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final roller operator being able to start the robot in sections behind them, but need to consider live traffic possibly running into the robot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293809F-3B40-45C8-B644-8CBC6BA1C76B}"/>
              </a:ext>
            </a:extLst>
          </p:cNvPr>
          <p:cNvPicPr>
            <a:picLocks noChangeAspect="1"/>
          </p:cNvPicPr>
          <p:nvPr/>
        </p:nvPicPr>
        <p:blipFill>
          <a:blip r:embed="rId2"/>
          <a:stretch>
            <a:fillRect/>
          </a:stretch>
        </p:blipFill>
        <p:spPr>
          <a:xfrm>
            <a:off x="526083" y="3240351"/>
            <a:ext cx="4572000" cy="2584019"/>
          </a:xfrm>
          <a:prstGeom prst="rect">
            <a:avLst/>
          </a:prstGeom>
        </p:spPr>
      </p:pic>
      <p:sp>
        <p:nvSpPr>
          <p:cNvPr id="10" name="TextBox 9">
            <a:extLst>
              <a:ext uri="{FF2B5EF4-FFF2-40B4-BE49-F238E27FC236}">
                <a16:creationId xmlns:a16="http://schemas.microsoft.com/office/drawing/2014/main" id="{6068D47D-0A40-4CAE-B3A8-CE61B7177B74}"/>
              </a:ext>
            </a:extLst>
          </p:cNvPr>
          <p:cNvSpPr txBox="1"/>
          <p:nvPr/>
        </p:nvSpPr>
        <p:spPr>
          <a:xfrm>
            <a:off x="428347" y="5842744"/>
            <a:ext cx="6201052" cy="369332"/>
          </a:xfrm>
          <a:prstGeom prst="rect">
            <a:avLst/>
          </a:prstGeom>
          <a:noFill/>
        </p:spPr>
        <p:txBody>
          <a:bodyPr wrap="square">
            <a:spAutoFit/>
          </a:bodyPr>
          <a:lstStyle/>
          <a:p>
            <a:pPr marL="0" marR="0">
              <a:spcBef>
                <a:spcPts val="0"/>
              </a:spcBef>
              <a:spcAft>
                <a:spcPts val="0"/>
              </a:spcAft>
            </a:pPr>
            <a:r>
              <a:rPr lang="en-US" sz="1800" u="sng" dirty="0">
                <a:solidFill>
                  <a:srgbClr val="0000FF"/>
                </a:solidFill>
                <a:effectLst/>
                <a:latin typeface="Calibri" panose="020F0502020204030204" pitchFamily="34" charset="0"/>
                <a:ea typeface="Times New Roman" panose="02020603050405020304" pitchFamily="18" charset="0"/>
                <a:hlinkClick r:id="rId3"/>
              </a:rPr>
              <a:t>https://youtu.be/sXeXqpBNo04</a:t>
            </a:r>
            <a:endParaRPr lang="en-US" sz="1800" dirty="0">
              <a:effectLst/>
              <a:latin typeface="Calibri" panose="020F050202020403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2BD35A15-81B4-4335-A24F-1C1772345A46}"/>
              </a:ext>
            </a:extLst>
          </p:cNvPr>
          <p:cNvSpPr txBox="1"/>
          <p:nvPr/>
        </p:nvSpPr>
        <p:spPr>
          <a:xfrm>
            <a:off x="7155483" y="5772740"/>
            <a:ext cx="3912832" cy="369332"/>
          </a:xfrm>
          <a:prstGeom prst="rect">
            <a:avLst/>
          </a:prstGeom>
          <a:noFill/>
        </p:spPr>
        <p:txBody>
          <a:bodyPr wrap="square">
            <a:spAutoFit/>
          </a:bodyPr>
          <a:lstStyle/>
          <a:p>
            <a:r>
              <a:rPr lang="en-US" sz="1800" u="sng" dirty="0">
                <a:solidFill>
                  <a:srgbClr val="0000FF"/>
                </a:solidFill>
                <a:effectLst/>
                <a:latin typeface="Calibri" panose="020F0502020204030204" pitchFamily="34" charset="0"/>
                <a:ea typeface="Times New Roman" panose="02020603050405020304" pitchFamily="18" charset="0"/>
                <a:hlinkClick r:id="rId4"/>
              </a:rPr>
              <a:t>https://youtu.be/tmg1dERSjk8?t=33</a:t>
            </a:r>
            <a:endParaRPr lang="en-US" dirty="0"/>
          </a:p>
        </p:txBody>
      </p:sp>
      <p:pic>
        <p:nvPicPr>
          <p:cNvPr id="7" name="Picture 6">
            <a:extLst>
              <a:ext uri="{FF2B5EF4-FFF2-40B4-BE49-F238E27FC236}">
                <a16:creationId xmlns:a16="http://schemas.microsoft.com/office/drawing/2014/main" id="{CC71889D-A1C6-4188-BFFA-9FCF86904D66}"/>
              </a:ext>
            </a:extLst>
          </p:cNvPr>
          <p:cNvPicPr>
            <a:picLocks noChangeAspect="1"/>
          </p:cNvPicPr>
          <p:nvPr/>
        </p:nvPicPr>
        <p:blipFill>
          <a:blip r:embed="rId5"/>
          <a:stretch>
            <a:fillRect/>
          </a:stretch>
        </p:blipFill>
        <p:spPr>
          <a:xfrm>
            <a:off x="6496315" y="3057496"/>
            <a:ext cx="4572000" cy="2766874"/>
          </a:xfrm>
          <a:prstGeom prst="rect">
            <a:avLst/>
          </a:prstGeom>
        </p:spPr>
      </p:pic>
    </p:spTree>
    <p:extLst>
      <p:ext uri="{BB962C8B-B14F-4D97-AF65-F5344CB8AC3E}">
        <p14:creationId xmlns:p14="http://schemas.microsoft.com/office/powerpoint/2010/main" val="3835837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32</a:t>
            </a:fld>
            <a:endParaRPr lang="en-US" dirty="0"/>
          </a:p>
        </p:txBody>
      </p:sp>
      <p:sp>
        <p:nvSpPr>
          <p:cNvPr id="11" name="Title 1">
            <a:extLst>
              <a:ext uri="{FF2B5EF4-FFF2-40B4-BE49-F238E27FC236}">
                <a16:creationId xmlns:a16="http://schemas.microsoft.com/office/drawing/2014/main" id="{B1301812-2E9E-430C-9629-C45233AB252E}"/>
              </a:ext>
            </a:extLst>
          </p:cNvPr>
          <p:cNvSpPr>
            <a:spLocks noGrp="1"/>
          </p:cNvSpPr>
          <p:nvPr>
            <p:ph type="title"/>
          </p:nvPr>
        </p:nvSpPr>
        <p:spPr>
          <a:xfrm>
            <a:off x="838200" y="152400"/>
            <a:ext cx="10515600" cy="914400"/>
          </a:xfrm>
        </p:spPr>
        <p:txBody>
          <a:bodyPr>
            <a:normAutofit/>
          </a:bodyPr>
          <a:lstStyle/>
          <a:p>
            <a:r>
              <a:rPr lang="en-US" dirty="0"/>
              <a:t>Contractor Debrief: Specification and DPS Method</a:t>
            </a:r>
          </a:p>
        </p:txBody>
      </p:sp>
      <p:sp>
        <p:nvSpPr>
          <p:cNvPr id="12" name="Content Placeholder 21">
            <a:extLst>
              <a:ext uri="{FF2B5EF4-FFF2-40B4-BE49-F238E27FC236}">
                <a16:creationId xmlns:a16="http://schemas.microsoft.com/office/drawing/2014/main" id="{88F703C4-8CBE-4F9E-A41B-A4178F26844A}"/>
              </a:ext>
            </a:extLst>
          </p:cNvPr>
          <p:cNvSpPr txBox="1">
            <a:spLocks/>
          </p:cNvSpPr>
          <p:nvPr/>
        </p:nvSpPr>
        <p:spPr>
          <a:xfrm>
            <a:off x="-1" y="1323641"/>
            <a:ext cx="12192001" cy="5032707"/>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7000"/>
              </a:lnSpc>
              <a:spcBef>
                <a:spcPts val="0"/>
              </a:spcBef>
              <a:spcAft>
                <a:spcPts val="0"/>
              </a:spcAft>
              <a:buFont typeface="+mj-lt"/>
              <a:buAutoNum type="arabicParenR"/>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Equipment needs to be more rough and field testing proof (throwing in back of truck, etc.)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Collected about 250 miles of data and one wheel was about ready to fall off</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Example of need: equipment arm broke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Bad: took week to get it here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Good: just charged like $30 for part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Another example of need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GPS support took 2 weeks to figure out despite assurances it was ready for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topcon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dirty="0"/>
          </a:p>
        </p:txBody>
      </p:sp>
    </p:spTree>
    <p:extLst>
      <p:ext uri="{BB962C8B-B14F-4D97-AF65-F5344CB8AC3E}">
        <p14:creationId xmlns:p14="http://schemas.microsoft.com/office/powerpoint/2010/main" val="4198321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33</a:t>
            </a:fld>
            <a:endParaRPr lang="en-US" dirty="0"/>
          </a:p>
        </p:txBody>
      </p:sp>
      <p:sp>
        <p:nvSpPr>
          <p:cNvPr id="11" name="Title 1">
            <a:extLst>
              <a:ext uri="{FF2B5EF4-FFF2-40B4-BE49-F238E27FC236}">
                <a16:creationId xmlns:a16="http://schemas.microsoft.com/office/drawing/2014/main" id="{B1301812-2E9E-430C-9629-C45233AB252E}"/>
              </a:ext>
            </a:extLst>
          </p:cNvPr>
          <p:cNvSpPr>
            <a:spLocks noGrp="1"/>
          </p:cNvSpPr>
          <p:nvPr>
            <p:ph type="title"/>
          </p:nvPr>
        </p:nvSpPr>
        <p:spPr>
          <a:xfrm>
            <a:off x="838200" y="152400"/>
            <a:ext cx="10515600" cy="914400"/>
          </a:xfrm>
        </p:spPr>
        <p:txBody>
          <a:bodyPr>
            <a:normAutofit/>
          </a:bodyPr>
          <a:lstStyle/>
          <a:p>
            <a:r>
              <a:rPr lang="en-US" dirty="0"/>
              <a:t>Contractor Debrief: Specification and DPS Method</a:t>
            </a:r>
          </a:p>
        </p:txBody>
      </p:sp>
      <p:sp>
        <p:nvSpPr>
          <p:cNvPr id="12" name="Content Placeholder 21">
            <a:extLst>
              <a:ext uri="{FF2B5EF4-FFF2-40B4-BE49-F238E27FC236}">
                <a16:creationId xmlns:a16="http://schemas.microsoft.com/office/drawing/2014/main" id="{88F703C4-8CBE-4F9E-A41B-A4178F26844A}"/>
              </a:ext>
            </a:extLst>
          </p:cNvPr>
          <p:cNvSpPr txBox="1">
            <a:spLocks/>
          </p:cNvSpPr>
          <p:nvPr/>
        </p:nvSpPr>
        <p:spPr>
          <a:xfrm>
            <a:off x="-1" y="1323641"/>
            <a:ext cx="12192001" cy="5032707"/>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7000"/>
              </a:lnSpc>
              <a:spcBef>
                <a:spcPts val="0"/>
              </a:spcBef>
              <a:spcAft>
                <a:spcPts val="0"/>
              </a:spcAft>
              <a:buFont typeface="+mj-lt"/>
              <a:buAutoNum type="arabicParenR"/>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Need better support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Should be treated like pavement equipment not testing equipment if used for acceptance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Suggested partnering with construction company similar to Caterpillar or Topcon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dirty="0"/>
          </a:p>
        </p:txBody>
      </p:sp>
    </p:spTree>
    <p:extLst>
      <p:ext uri="{BB962C8B-B14F-4D97-AF65-F5344CB8AC3E}">
        <p14:creationId xmlns:p14="http://schemas.microsoft.com/office/powerpoint/2010/main" val="702491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34</a:t>
            </a:fld>
            <a:endParaRPr lang="en-US" dirty="0"/>
          </a:p>
        </p:txBody>
      </p:sp>
      <p:sp>
        <p:nvSpPr>
          <p:cNvPr id="11" name="Title 1">
            <a:extLst>
              <a:ext uri="{FF2B5EF4-FFF2-40B4-BE49-F238E27FC236}">
                <a16:creationId xmlns:a16="http://schemas.microsoft.com/office/drawing/2014/main" id="{B1301812-2E9E-430C-9629-C45233AB252E}"/>
              </a:ext>
            </a:extLst>
          </p:cNvPr>
          <p:cNvSpPr>
            <a:spLocks noGrp="1"/>
          </p:cNvSpPr>
          <p:nvPr>
            <p:ph type="title"/>
          </p:nvPr>
        </p:nvSpPr>
        <p:spPr>
          <a:xfrm>
            <a:off x="838200" y="152400"/>
            <a:ext cx="10515600" cy="914400"/>
          </a:xfrm>
        </p:spPr>
        <p:txBody>
          <a:bodyPr>
            <a:normAutofit/>
          </a:bodyPr>
          <a:lstStyle/>
          <a:p>
            <a:r>
              <a:rPr lang="en-US" dirty="0"/>
              <a:t>Contractor Debrief: Specification and DPS Method</a:t>
            </a:r>
          </a:p>
        </p:txBody>
      </p:sp>
      <p:sp>
        <p:nvSpPr>
          <p:cNvPr id="12" name="Content Placeholder 21">
            <a:extLst>
              <a:ext uri="{FF2B5EF4-FFF2-40B4-BE49-F238E27FC236}">
                <a16:creationId xmlns:a16="http://schemas.microsoft.com/office/drawing/2014/main" id="{88F703C4-8CBE-4F9E-A41B-A4178F26844A}"/>
              </a:ext>
            </a:extLst>
          </p:cNvPr>
          <p:cNvSpPr txBox="1">
            <a:spLocks/>
          </p:cNvSpPr>
          <p:nvPr/>
        </p:nvSpPr>
        <p:spPr>
          <a:xfrm>
            <a:off x="-1" y="1323641"/>
            <a:ext cx="12192001" cy="5032707"/>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7000"/>
              </a:lnSpc>
              <a:spcBef>
                <a:spcPts val="0"/>
              </a:spcBef>
              <a:spcAft>
                <a:spcPts val="0"/>
              </a:spcAft>
              <a:buFont typeface="+mj-lt"/>
              <a:buAutoNum type="arabicParenR"/>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Minimize exposure by minimizing passes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Could probably still do 3 passes if golf cart mounted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Extra sensors to do one pass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dirty="0"/>
          </a:p>
        </p:txBody>
      </p:sp>
    </p:spTree>
    <p:extLst>
      <p:ext uri="{BB962C8B-B14F-4D97-AF65-F5344CB8AC3E}">
        <p14:creationId xmlns:p14="http://schemas.microsoft.com/office/powerpoint/2010/main" val="4037869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35</a:t>
            </a:fld>
            <a:endParaRPr lang="en-US" dirty="0"/>
          </a:p>
        </p:txBody>
      </p:sp>
      <p:sp>
        <p:nvSpPr>
          <p:cNvPr id="11" name="Title 1">
            <a:extLst>
              <a:ext uri="{FF2B5EF4-FFF2-40B4-BE49-F238E27FC236}">
                <a16:creationId xmlns:a16="http://schemas.microsoft.com/office/drawing/2014/main" id="{B1301812-2E9E-430C-9629-C45233AB252E}"/>
              </a:ext>
            </a:extLst>
          </p:cNvPr>
          <p:cNvSpPr>
            <a:spLocks noGrp="1"/>
          </p:cNvSpPr>
          <p:nvPr>
            <p:ph type="title"/>
          </p:nvPr>
        </p:nvSpPr>
        <p:spPr>
          <a:xfrm>
            <a:off x="838200" y="152400"/>
            <a:ext cx="10515600" cy="914400"/>
          </a:xfrm>
        </p:spPr>
        <p:txBody>
          <a:bodyPr>
            <a:normAutofit/>
          </a:bodyPr>
          <a:lstStyle/>
          <a:p>
            <a:r>
              <a:rPr lang="en-US" dirty="0"/>
              <a:t>Contractor Debrief: Specification and DPS Method</a:t>
            </a:r>
          </a:p>
        </p:txBody>
      </p:sp>
      <p:sp>
        <p:nvSpPr>
          <p:cNvPr id="12" name="Content Placeholder 21">
            <a:extLst>
              <a:ext uri="{FF2B5EF4-FFF2-40B4-BE49-F238E27FC236}">
                <a16:creationId xmlns:a16="http://schemas.microsoft.com/office/drawing/2014/main" id="{88F703C4-8CBE-4F9E-A41B-A4178F26844A}"/>
              </a:ext>
            </a:extLst>
          </p:cNvPr>
          <p:cNvSpPr txBox="1">
            <a:spLocks/>
          </p:cNvSpPr>
          <p:nvPr/>
        </p:nvSpPr>
        <p:spPr>
          <a:xfrm>
            <a:off x="-1" y="1323641"/>
            <a:ext cx="12192001" cy="5032707"/>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7000"/>
              </a:lnSpc>
              <a:spcBef>
                <a:spcPts val="0"/>
              </a:spcBef>
              <a:spcAft>
                <a:spcPts val="0"/>
              </a:spcAft>
              <a:buFont typeface="+mj-lt"/>
              <a:buAutoNum type="arabicParenR"/>
            </a:pPr>
            <a:r>
              <a:rPr lang="en-US" sz="2800" dirty="0">
                <a:effectLst/>
                <a:latin typeface="Times New Roman" panose="02020603050405020304" pitchFamily="18" charset="0"/>
                <a:ea typeface="Times New Roman" panose="02020603050405020304" pitchFamily="18" charset="0"/>
              </a:rPr>
              <a:t>Got rent to own option, but ended up not buying since the technology still seems green </a:t>
            </a:r>
          </a:p>
          <a:p>
            <a:pPr marL="342900" marR="0" lvl="0" indent="-342900">
              <a:lnSpc>
                <a:spcPct val="107000"/>
              </a:lnSpc>
              <a:spcBef>
                <a:spcPts val="0"/>
              </a:spcBef>
              <a:spcAft>
                <a:spcPts val="0"/>
              </a:spcAft>
              <a:buFont typeface="+mj-lt"/>
              <a:buAutoNum type="arabicParenR"/>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Like the idea of anything that can minimize exposure and time on road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Minimize passes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More sensors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Maybe could still accomplish 3 passes if on a golf cart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endParaRPr lang="en-US" sz="2800" dirty="0"/>
          </a:p>
        </p:txBody>
      </p:sp>
    </p:spTree>
    <p:extLst>
      <p:ext uri="{BB962C8B-B14F-4D97-AF65-F5344CB8AC3E}">
        <p14:creationId xmlns:p14="http://schemas.microsoft.com/office/powerpoint/2010/main" val="4098019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36</a:t>
            </a:fld>
            <a:endParaRPr lang="en-US" dirty="0"/>
          </a:p>
        </p:txBody>
      </p:sp>
      <p:sp>
        <p:nvSpPr>
          <p:cNvPr id="11" name="Title 1">
            <a:extLst>
              <a:ext uri="{FF2B5EF4-FFF2-40B4-BE49-F238E27FC236}">
                <a16:creationId xmlns:a16="http://schemas.microsoft.com/office/drawing/2014/main" id="{B1301812-2E9E-430C-9629-C45233AB252E}"/>
              </a:ext>
            </a:extLst>
          </p:cNvPr>
          <p:cNvSpPr>
            <a:spLocks noGrp="1"/>
          </p:cNvSpPr>
          <p:nvPr>
            <p:ph type="title"/>
          </p:nvPr>
        </p:nvSpPr>
        <p:spPr>
          <a:xfrm>
            <a:off x="838200" y="152400"/>
            <a:ext cx="10515600" cy="914400"/>
          </a:xfrm>
        </p:spPr>
        <p:txBody>
          <a:bodyPr>
            <a:normAutofit/>
          </a:bodyPr>
          <a:lstStyle/>
          <a:p>
            <a:r>
              <a:rPr lang="en-US" dirty="0"/>
              <a:t>Contractor Debrief: Specification and DPS Method</a:t>
            </a:r>
          </a:p>
        </p:txBody>
      </p:sp>
      <p:sp>
        <p:nvSpPr>
          <p:cNvPr id="12" name="Content Placeholder 21">
            <a:extLst>
              <a:ext uri="{FF2B5EF4-FFF2-40B4-BE49-F238E27FC236}">
                <a16:creationId xmlns:a16="http://schemas.microsoft.com/office/drawing/2014/main" id="{88F703C4-8CBE-4F9E-A41B-A4178F26844A}"/>
              </a:ext>
            </a:extLst>
          </p:cNvPr>
          <p:cNvSpPr txBox="1">
            <a:spLocks/>
          </p:cNvSpPr>
          <p:nvPr/>
        </p:nvSpPr>
        <p:spPr>
          <a:xfrm>
            <a:off x="-1" y="1323641"/>
            <a:ext cx="12192001" cy="5032707"/>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7000"/>
              </a:lnSpc>
              <a:spcBef>
                <a:spcPts val="0"/>
              </a:spcBef>
              <a:spcAft>
                <a:spcPts val="0"/>
              </a:spcAft>
              <a:buFont typeface="+mj-lt"/>
              <a:buAutoNum type="arabicParenR"/>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Technology has merit.  He sees potential for Agency acceptance but still needs work as a contractor construction tool</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After final roller is too late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If on intermediate rollers would be very helpful</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On construction app would be useful</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dirty="0"/>
          </a:p>
        </p:txBody>
      </p:sp>
    </p:spTree>
    <p:extLst>
      <p:ext uri="{BB962C8B-B14F-4D97-AF65-F5344CB8AC3E}">
        <p14:creationId xmlns:p14="http://schemas.microsoft.com/office/powerpoint/2010/main" val="837236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37</a:t>
            </a:fld>
            <a:endParaRPr lang="en-US" dirty="0"/>
          </a:p>
        </p:txBody>
      </p:sp>
      <p:sp>
        <p:nvSpPr>
          <p:cNvPr id="11" name="Title 1">
            <a:extLst>
              <a:ext uri="{FF2B5EF4-FFF2-40B4-BE49-F238E27FC236}">
                <a16:creationId xmlns:a16="http://schemas.microsoft.com/office/drawing/2014/main" id="{B1301812-2E9E-430C-9629-C45233AB252E}"/>
              </a:ext>
            </a:extLst>
          </p:cNvPr>
          <p:cNvSpPr>
            <a:spLocks noGrp="1"/>
          </p:cNvSpPr>
          <p:nvPr>
            <p:ph type="title"/>
          </p:nvPr>
        </p:nvSpPr>
        <p:spPr>
          <a:xfrm>
            <a:off x="838200" y="152400"/>
            <a:ext cx="10515600" cy="914400"/>
          </a:xfrm>
        </p:spPr>
        <p:txBody>
          <a:bodyPr>
            <a:normAutofit/>
          </a:bodyPr>
          <a:lstStyle/>
          <a:p>
            <a:r>
              <a:rPr lang="en-US" dirty="0"/>
              <a:t>Contractor Debrief: Specification and DPS Method</a:t>
            </a:r>
          </a:p>
        </p:txBody>
      </p:sp>
      <p:sp>
        <p:nvSpPr>
          <p:cNvPr id="12" name="Content Placeholder 21">
            <a:extLst>
              <a:ext uri="{FF2B5EF4-FFF2-40B4-BE49-F238E27FC236}">
                <a16:creationId xmlns:a16="http://schemas.microsoft.com/office/drawing/2014/main" id="{88F703C4-8CBE-4F9E-A41B-A4178F26844A}"/>
              </a:ext>
            </a:extLst>
          </p:cNvPr>
          <p:cNvSpPr txBox="1">
            <a:spLocks/>
          </p:cNvSpPr>
          <p:nvPr/>
        </p:nvSpPr>
        <p:spPr>
          <a:xfrm>
            <a:off x="-1" y="1323641"/>
            <a:ext cx="12192001" cy="5032707"/>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7000"/>
              </a:lnSpc>
              <a:spcBef>
                <a:spcPts val="0"/>
              </a:spcBef>
              <a:spcAft>
                <a:spcPts val="0"/>
              </a:spcAft>
              <a:buFont typeface="+mj-lt"/>
              <a:buAutoNum type="arabicParenR"/>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Suggested giving contractors incentive to build their own way of collecting data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800" dirty="0">
                <a:latin typeface="Times New Roman" panose="02020603050405020304" pitchFamily="18" charset="0"/>
                <a:ea typeface="Calibri" panose="020F0502020204030204" pitchFamily="34" charset="0"/>
                <a:cs typeface="Times New Roman" panose="02020603050405020304" pitchFamily="18" charset="0"/>
              </a:rPr>
              <a:t>Paying by section rather than lump sum for project may accomplish this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Contractors need enough experience to trust they can rely on properly functioning equipment and quick turnaround time to reduce risk of lost data/money</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Would like to see more out of equipment ruggedness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Paver type company support not materials testing.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endParaRPr lang="en-US" dirty="0"/>
          </a:p>
        </p:txBody>
      </p:sp>
    </p:spTree>
    <p:extLst>
      <p:ext uri="{BB962C8B-B14F-4D97-AF65-F5344CB8AC3E}">
        <p14:creationId xmlns:p14="http://schemas.microsoft.com/office/powerpoint/2010/main" val="8944792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38</a:t>
            </a:fld>
            <a:endParaRPr lang="en-US" dirty="0"/>
          </a:p>
        </p:txBody>
      </p:sp>
      <p:sp>
        <p:nvSpPr>
          <p:cNvPr id="11" name="Title 1">
            <a:extLst>
              <a:ext uri="{FF2B5EF4-FFF2-40B4-BE49-F238E27FC236}">
                <a16:creationId xmlns:a16="http://schemas.microsoft.com/office/drawing/2014/main" id="{B1301812-2E9E-430C-9629-C45233AB252E}"/>
              </a:ext>
            </a:extLst>
          </p:cNvPr>
          <p:cNvSpPr>
            <a:spLocks noGrp="1"/>
          </p:cNvSpPr>
          <p:nvPr>
            <p:ph type="title"/>
          </p:nvPr>
        </p:nvSpPr>
        <p:spPr>
          <a:xfrm>
            <a:off x="838200" y="152400"/>
            <a:ext cx="10515600" cy="914400"/>
          </a:xfrm>
        </p:spPr>
        <p:txBody>
          <a:bodyPr>
            <a:normAutofit/>
          </a:bodyPr>
          <a:lstStyle/>
          <a:p>
            <a:r>
              <a:rPr lang="en-US" dirty="0"/>
              <a:t>Contractor Debrief: Specification and DPS Method</a:t>
            </a:r>
          </a:p>
        </p:txBody>
      </p:sp>
      <p:sp>
        <p:nvSpPr>
          <p:cNvPr id="12" name="Content Placeholder 21">
            <a:extLst>
              <a:ext uri="{FF2B5EF4-FFF2-40B4-BE49-F238E27FC236}">
                <a16:creationId xmlns:a16="http://schemas.microsoft.com/office/drawing/2014/main" id="{88F703C4-8CBE-4F9E-A41B-A4178F26844A}"/>
              </a:ext>
            </a:extLst>
          </p:cNvPr>
          <p:cNvSpPr txBox="1">
            <a:spLocks/>
          </p:cNvSpPr>
          <p:nvPr/>
        </p:nvSpPr>
        <p:spPr>
          <a:xfrm>
            <a:off x="-1" y="1323641"/>
            <a:ext cx="12192001" cy="5032707"/>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7000"/>
              </a:lnSpc>
              <a:spcBef>
                <a:spcPts val="0"/>
              </a:spcBef>
              <a:spcAft>
                <a:spcPts val="0"/>
              </a:spcAft>
              <a:buFont typeface="+mj-lt"/>
              <a:buAutoNum type="arabicParenR"/>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From MnDOT Pavement Office point of view this type of feedback is exactly why we were pushing for rental trial</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Don’t be shy or worrying about offending with collection ideas (Agencies want data, but not in business of making equipment so would prefer contractors to take ownership of how they’d like to see equipment function)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Don’t be shy about giving negative feedback on necessary improvements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endParaRPr lang="en-US" dirty="0"/>
          </a:p>
        </p:txBody>
      </p:sp>
    </p:spTree>
    <p:extLst>
      <p:ext uri="{BB962C8B-B14F-4D97-AF65-F5344CB8AC3E}">
        <p14:creationId xmlns:p14="http://schemas.microsoft.com/office/powerpoint/2010/main" val="3896915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39</a:t>
            </a:fld>
            <a:endParaRPr lang="en-US" dirty="0"/>
          </a:p>
        </p:txBody>
      </p:sp>
      <p:sp>
        <p:nvSpPr>
          <p:cNvPr id="11" name="Title 1">
            <a:extLst>
              <a:ext uri="{FF2B5EF4-FFF2-40B4-BE49-F238E27FC236}">
                <a16:creationId xmlns:a16="http://schemas.microsoft.com/office/drawing/2014/main" id="{B1301812-2E9E-430C-9629-C45233AB252E}"/>
              </a:ext>
            </a:extLst>
          </p:cNvPr>
          <p:cNvSpPr>
            <a:spLocks noGrp="1"/>
          </p:cNvSpPr>
          <p:nvPr>
            <p:ph type="title"/>
          </p:nvPr>
        </p:nvSpPr>
        <p:spPr>
          <a:xfrm>
            <a:off x="71021" y="152400"/>
            <a:ext cx="11984855" cy="914400"/>
          </a:xfrm>
        </p:spPr>
        <p:txBody>
          <a:bodyPr>
            <a:normAutofit fontScale="90000"/>
          </a:bodyPr>
          <a:lstStyle/>
          <a:p>
            <a:r>
              <a:rPr lang="en-US" dirty="0"/>
              <a:t>MnDOT Pavement Office Debriefing: Required Steps to Deployment</a:t>
            </a:r>
          </a:p>
        </p:txBody>
      </p:sp>
      <p:sp>
        <p:nvSpPr>
          <p:cNvPr id="12" name="Content Placeholder 21">
            <a:extLst>
              <a:ext uri="{FF2B5EF4-FFF2-40B4-BE49-F238E27FC236}">
                <a16:creationId xmlns:a16="http://schemas.microsoft.com/office/drawing/2014/main" id="{8ACC326A-585C-4F0E-959D-E77A42AB26D8}"/>
              </a:ext>
            </a:extLst>
          </p:cNvPr>
          <p:cNvSpPr txBox="1">
            <a:spLocks/>
          </p:cNvSpPr>
          <p:nvPr/>
        </p:nvSpPr>
        <p:spPr>
          <a:xfrm>
            <a:off x="-1" y="1323641"/>
            <a:ext cx="12192001" cy="5032707"/>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Bituminous Unit: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Review/modify DPS requirements to ensure "field" ready.  Contractor/State staffing completing these activities are not always as detailed as our researchers.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Review/modify special provision requirements to ensure compatible with our bituminous specifications (2360, 2365? And 2353?)</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Develop needed bituminous worksheets to be used in lab/field for DPS calibrations.</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Write special provision for density requirements with respect to DPS (e.g., price adjustment, for information purposes only, etc.)</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Hire additional staff to help support/review lab calibrations.</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Develop acceptance procedures to implement should DPS systems failures occur.</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3804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DPS Data Specification</a:t>
            </a:r>
          </a:p>
        </p:txBody>
      </p:sp>
      <p:sp>
        <p:nvSpPr>
          <p:cNvPr id="3" name="Content Placeholder 2"/>
          <p:cNvSpPr>
            <a:spLocks noGrp="1"/>
          </p:cNvSpPr>
          <p:nvPr>
            <p:ph idx="1"/>
          </p:nvPr>
        </p:nvSpPr>
        <p:spPr>
          <a:xfrm>
            <a:off x="367683" y="1535905"/>
            <a:ext cx="6938639" cy="4820444"/>
          </a:xfrm>
        </p:spPr>
        <p:txBody>
          <a:bodyPr>
            <a:normAutofit fontScale="92500" lnSpcReduction="20000"/>
          </a:bodyPr>
          <a:lstStyle/>
          <a:p>
            <a:pPr>
              <a:lnSpc>
                <a:spcPct val="120000"/>
              </a:lnSpc>
              <a:spcAft>
                <a:spcPts val="0"/>
              </a:spcAft>
            </a:pPr>
            <a:r>
              <a:rPr lang="en-US" b="1" dirty="0"/>
              <a:t>Goal: Specify the type of data that needs to be collected by DPS in the field for use in Density Acceptance in the future</a:t>
            </a:r>
          </a:p>
          <a:p>
            <a:pPr lvl="1">
              <a:lnSpc>
                <a:spcPct val="120000"/>
              </a:lnSpc>
              <a:spcAft>
                <a:spcPts val="0"/>
              </a:spcAft>
            </a:pPr>
            <a:r>
              <a:rPr lang="en-US" sz="2400" b="1" dirty="0"/>
              <a:t>Challenge: Ensure equipment is used correctly to obtain data that can be applied to agency specific density acceptance criteria</a:t>
            </a:r>
          </a:p>
          <a:p>
            <a:pPr lvl="1">
              <a:lnSpc>
                <a:spcPct val="120000"/>
              </a:lnSpc>
              <a:spcAft>
                <a:spcPts val="0"/>
              </a:spcAft>
            </a:pPr>
            <a:r>
              <a:rPr lang="en-US" sz="2400" b="1" dirty="0"/>
              <a:t>Specifies protocols to obtain reliable density information, not a specific density acceptance criteria</a:t>
            </a:r>
          </a:p>
          <a:p>
            <a:pPr lvl="2">
              <a:lnSpc>
                <a:spcPct val="120000"/>
              </a:lnSpc>
              <a:spcAft>
                <a:spcPts val="0"/>
              </a:spcAft>
            </a:pPr>
            <a:r>
              <a:rPr lang="en-US" sz="2000" b="1" dirty="0"/>
              <a:t>Minnesota considering joint and mat percent conformance over 100 ft. sublots</a:t>
            </a:r>
          </a:p>
          <a:p>
            <a:pPr lvl="2">
              <a:lnSpc>
                <a:spcPct val="120000"/>
              </a:lnSpc>
              <a:spcAft>
                <a:spcPts val="0"/>
              </a:spcAft>
            </a:pPr>
            <a:r>
              <a:rPr lang="en-US" sz="2000" b="1" dirty="0"/>
              <a:t>Ensures acceptable data then gives flexibility to specific agencies to determine acceptance criteria</a:t>
            </a: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4</a:t>
            </a:fld>
            <a:endParaRPr lang="en-US" dirty="0"/>
          </a:p>
        </p:txBody>
      </p:sp>
      <p:pic>
        <p:nvPicPr>
          <p:cNvPr id="10" name="Picture 9">
            <a:extLst>
              <a:ext uri="{FF2B5EF4-FFF2-40B4-BE49-F238E27FC236}">
                <a16:creationId xmlns:a16="http://schemas.microsoft.com/office/drawing/2014/main" id="{0C9C58F9-087F-4445-8763-AF61F37235E5}"/>
              </a:ext>
            </a:extLst>
          </p:cNvPr>
          <p:cNvPicPr>
            <a:picLocks noChangeAspect="1"/>
          </p:cNvPicPr>
          <p:nvPr/>
        </p:nvPicPr>
        <p:blipFill>
          <a:blip r:embed="rId2"/>
          <a:stretch>
            <a:fillRect/>
          </a:stretch>
        </p:blipFill>
        <p:spPr>
          <a:xfrm>
            <a:off x="7662140" y="1355658"/>
            <a:ext cx="3931920" cy="5103397"/>
          </a:xfrm>
          <a:prstGeom prst="rect">
            <a:avLst/>
          </a:prstGeom>
          <a:ln>
            <a:solidFill>
              <a:schemeClr val="accent1"/>
            </a:solidFill>
          </a:ln>
        </p:spPr>
      </p:pic>
    </p:spTree>
    <p:extLst>
      <p:ext uri="{BB962C8B-B14F-4D97-AF65-F5344CB8AC3E}">
        <p14:creationId xmlns:p14="http://schemas.microsoft.com/office/powerpoint/2010/main" val="1972621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40</a:t>
            </a:fld>
            <a:endParaRPr lang="en-US" dirty="0"/>
          </a:p>
        </p:txBody>
      </p:sp>
      <p:sp>
        <p:nvSpPr>
          <p:cNvPr id="11" name="Title 1">
            <a:extLst>
              <a:ext uri="{FF2B5EF4-FFF2-40B4-BE49-F238E27FC236}">
                <a16:creationId xmlns:a16="http://schemas.microsoft.com/office/drawing/2014/main" id="{B1301812-2E9E-430C-9629-C45233AB252E}"/>
              </a:ext>
            </a:extLst>
          </p:cNvPr>
          <p:cNvSpPr>
            <a:spLocks noGrp="1"/>
          </p:cNvSpPr>
          <p:nvPr>
            <p:ph type="title"/>
          </p:nvPr>
        </p:nvSpPr>
        <p:spPr>
          <a:xfrm>
            <a:off x="71021" y="152400"/>
            <a:ext cx="11984855" cy="914400"/>
          </a:xfrm>
        </p:spPr>
        <p:txBody>
          <a:bodyPr>
            <a:normAutofit fontScale="90000"/>
          </a:bodyPr>
          <a:lstStyle/>
          <a:p>
            <a:r>
              <a:rPr lang="en-US" dirty="0"/>
              <a:t>MnDOT Pavement Office Debriefing: Required Steps to Deployment</a:t>
            </a:r>
          </a:p>
        </p:txBody>
      </p:sp>
      <p:sp>
        <p:nvSpPr>
          <p:cNvPr id="12" name="Content Placeholder 21">
            <a:extLst>
              <a:ext uri="{FF2B5EF4-FFF2-40B4-BE49-F238E27FC236}">
                <a16:creationId xmlns:a16="http://schemas.microsoft.com/office/drawing/2014/main" id="{8ACC326A-585C-4F0E-959D-E77A42AB26D8}"/>
              </a:ext>
            </a:extLst>
          </p:cNvPr>
          <p:cNvSpPr txBox="1">
            <a:spLocks/>
          </p:cNvSpPr>
          <p:nvPr/>
        </p:nvSpPr>
        <p:spPr>
          <a:xfrm>
            <a:off x="-1" y="1323641"/>
            <a:ext cx="12192001" cy="5032707"/>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Advanced Materials and Technology (AMT) Unit: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Additional enhancements to </a:t>
            </a:r>
            <a:r>
              <a:rPr lang="en-US" sz="1800" dirty="0" err="1">
                <a:effectLst/>
                <a:latin typeface="Calibri" panose="020F0502020204030204" pitchFamily="34" charset="0"/>
                <a:ea typeface="Times New Roman" panose="02020603050405020304" pitchFamily="18" charset="0"/>
              </a:rPr>
              <a:t>Veta</a:t>
            </a:r>
            <a:r>
              <a:rPr lang="en-US" sz="1800" dirty="0">
                <a:effectLst/>
                <a:latin typeface="Calibri" panose="020F0502020204030204" pitchFamily="34" charset="0"/>
                <a:ea typeface="Times New Roman" panose="02020603050405020304" pitchFamily="18" charset="0"/>
              </a:rPr>
              <a:t> are still needed to successfully deploy the DPS technology.</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Develop </a:t>
            </a:r>
            <a:r>
              <a:rPr lang="en-US" sz="1800" dirty="0" err="1">
                <a:effectLst/>
                <a:latin typeface="Calibri" panose="020F0502020204030204" pitchFamily="34" charset="0"/>
                <a:ea typeface="Times New Roman" panose="02020603050405020304" pitchFamily="18" charset="0"/>
              </a:rPr>
              <a:t>Veta</a:t>
            </a:r>
            <a:r>
              <a:rPr lang="en-US" sz="1800" dirty="0">
                <a:effectLst/>
                <a:latin typeface="Calibri" panose="020F0502020204030204" pitchFamily="34" charset="0"/>
                <a:ea typeface="Times New Roman" panose="02020603050405020304" pitchFamily="18" charset="0"/>
              </a:rPr>
              <a:t> Training and Requirements.</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Review/modify special provision requirements to ensure data collection is compatible with </a:t>
            </a:r>
            <a:r>
              <a:rPr lang="en-US" sz="1800" dirty="0" err="1">
                <a:effectLst/>
                <a:latin typeface="Calibri" panose="020F0502020204030204" pitchFamily="34" charset="0"/>
                <a:ea typeface="Times New Roman" panose="02020603050405020304" pitchFamily="18" charset="0"/>
              </a:rPr>
              <a:t>Veta</a:t>
            </a:r>
            <a:r>
              <a:rPr lang="en-US" sz="1800" dirty="0">
                <a:effectLst/>
                <a:latin typeface="Calibri" panose="020F0502020204030204" pitchFamily="34" charset="0"/>
                <a:ea typeface="Times New Roman" panose="02020603050405020304" pitchFamily="18" charset="0"/>
              </a:rPr>
              <a:t> and other intelligent construction technology (ICT) (e.g., paver mounted thermal profiling, intelligent compaction, material delivery management system).</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Add needed language to special provision 2016 Quality Management</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Additional staff may be needed to support review of use of calibration curves within </a:t>
            </a:r>
            <a:r>
              <a:rPr lang="en-US" sz="1800" dirty="0" err="1">
                <a:effectLst/>
                <a:latin typeface="Calibri" panose="020F0502020204030204" pitchFamily="34" charset="0"/>
                <a:ea typeface="Times New Roman" panose="02020603050405020304" pitchFamily="18" charset="0"/>
              </a:rPr>
              <a:t>Veta</a:t>
            </a:r>
            <a:r>
              <a:rPr lang="en-US" sz="1800" dirty="0">
                <a:effectLst/>
                <a:latin typeface="Calibri" panose="020F0502020204030204" pitchFamily="34" charset="0"/>
                <a:ea typeface="Times New Roman" panose="02020603050405020304" pitchFamily="18" charset="0"/>
              </a:rPr>
              <a:t> and </a:t>
            </a:r>
            <a:r>
              <a:rPr lang="en-US" sz="1800" dirty="0" err="1">
                <a:effectLst/>
                <a:latin typeface="Calibri" panose="020F0502020204030204" pitchFamily="34" charset="0"/>
                <a:ea typeface="Times New Roman" panose="02020603050405020304" pitchFamily="18" charset="0"/>
              </a:rPr>
              <a:t>Veta</a:t>
            </a:r>
            <a:r>
              <a:rPr lang="en-US" sz="1800" dirty="0">
                <a:effectLst/>
                <a:latin typeface="Calibri" panose="020F0502020204030204" pitchFamily="34" charset="0"/>
                <a:ea typeface="Times New Roman" panose="02020603050405020304" pitchFamily="18" charset="0"/>
              </a:rPr>
              <a:t> project development.</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70387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41</a:t>
            </a:fld>
            <a:endParaRPr lang="en-US" dirty="0"/>
          </a:p>
        </p:txBody>
      </p:sp>
      <p:sp>
        <p:nvSpPr>
          <p:cNvPr id="11" name="Title 1">
            <a:extLst>
              <a:ext uri="{FF2B5EF4-FFF2-40B4-BE49-F238E27FC236}">
                <a16:creationId xmlns:a16="http://schemas.microsoft.com/office/drawing/2014/main" id="{B1301812-2E9E-430C-9629-C45233AB252E}"/>
              </a:ext>
            </a:extLst>
          </p:cNvPr>
          <p:cNvSpPr>
            <a:spLocks noGrp="1"/>
          </p:cNvSpPr>
          <p:nvPr>
            <p:ph type="title"/>
          </p:nvPr>
        </p:nvSpPr>
        <p:spPr>
          <a:xfrm>
            <a:off x="71021" y="152400"/>
            <a:ext cx="11984855" cy="914400"/>
          </a:xfrm>
        </p:spPr>
        <p:txBody>
          <a:bodyPr>
            <a:normAutofit fontScale="90000"/>
          </a:bodyPr>
          <a:lstStyle/>
          <a:p>
            <a:r>
              <a:rPr lang="en-US" dirty="0"/>
              <a:t>MnDOT Pavement Office Debriefing: Required Steps to Deployment</a:t>
            </a:r>
          </a:p>
        </p:txBody>
      </p:sp>
      <p:sp>
        <p:nvSpPr>
          <p:cNvPr id="12" name="Content Placeholder 21">
            <a:extLst>
              <a:ext uri="{FF2B5EF4-FFF2-40B4-BE49-F238E27FC236}">
                <a16:creationId xmlns:a16="http://schemas.microsoft.com/office/drawing/2014/main" id="{8ACC326A-585C-4F0E-959D-E77A42AB26D8}"/>
              </a:ext>
            </a:extLst>
          </p:cNvPr>
          <p:cNvSpPr txBox="1">
            <a:spLocks/>
          </p:cNvSpPr>
          <p:nvPr/>
        </p:nvSpPr>
        <p:spPr>
          <a:xfrm>
            <a:off x="-1" y="1323641"/>
            <a:ext cx="12192001" cy="5032707"/>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100" u="sng" dirty="0">
                <a:effectLst/>
                <a:latin typeface="Calibri" panose="020F0502020204030204" pitchFamily="34" charset="0"/>
                <a:ea typeface="Calibri" panose="020F0502020204030204" pitchFamily="34" charset="0"/>
                <a:cs typeface="Times New Roman" panose="02020603050405020304" pitchFamily="18" charset="0"/>
              </a:rPr>
              <a:t>Bituminous and AMT Units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Finalize repeatability / sensor review procedures to ensure "field" ready. Again, Contractor/State staffing completing these activities are not always as detailed as our researchers who do a great job and review the data during data collection and following procedures exactly.</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Finalize data collection procedures.</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Ensure all needed enhancements were made to </a:t>
            </a:r>
            <a:r>
              <a:rPr lang="en-US" sz="1100" dirty="0" err="1">
                <a:effectLst/>
                <a:latin typeface="Calibri" panose="020F0502020204030204" pitchFamily="34" charset="0"/>
                <a:ea typeface="Times New Roman" panose="02020603050405020304" pitchFamily="18" charset="0"/>
              </a:rPr>
              <a:t>Veta</a:t>
            </a:r>
            <a:r>
              <a:rPr lang="en-US" sz="1100" dirty="0">
                <a:effectLst/>
                <a:latin typeface="Calibri" panose="020F0502020204030204" pitchFamily="34" charset="0"/>
                <a:ea typeface="Times New Roman" panose="02020603050405020304" pitchFamily="18" charset="0"/>
              </a:rPr>
              <a:t>.</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Develop DPS data review worksheet using data generated by </a:t>
            </a:r>
            <a:r>
              <a:rPr lang="en-US" sz="1100" dirty="0" err="1">
                <a:effectLst/>
                <a:latin typeface="Calibri" panose="020F0502020204030204" pitchFamily="34" charset="0"/>
                <a:ea typeface="Times New Roman" panose="02020603050405020304" pitchFamily="18" charset="0"/>
              </a:rPr>
              <a:t>Veta</a:t>
            </a:r>
            <a:r>
              <a:rPr lang="en-US" sz="1100" dirty="0">
                <a:effectLst/>
                <a:latin typeface="Calibri" panose="020F0502020204030204" pitchFamily="34" charset="0"/>
                <a:ea typeface="Times New Roman" panose="02020603050405020304" pitchFamily="18" charset="0"/>
              </a:rPr>
              <a:t>. This is the procedure for review of </a:t>
            </a:r>
            <a:r>
              <a:rPr lang="en-US" sz="1100" dirty="0" err="1">
                <a:effectLst/>
                <a:latin typeface="Calibri" panose="020F0502020204030204" pitchFamily="34" charset="0"/>
                <a:ea typeface="Times New Roman" panose="02020603050405020304" pitchFamily="18" charset="0"/>
              </a:rPr>
              <a:t>Veta</a:t>
            </a:r>
            <a:r>
              <a:rPr lang="en-US" sz="1100" dirty="0">
                <a:effectLst/>
                <a:latin typeface="Calibri" panose="020F0502020204030204" pitchFamily="34" charset="0"/>
                <a:ea typeface="Times New Roman" panose="02020603050405020304" pitchFamily="18" charset="0"/>
              </a:rPr>
              <a:t> projects to ensure no human error or fraud has occurred during contractor creation of projects.</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Review/finalize independent verification procedures (CFR637)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Review availability of equipment and vendor support (vendor training, available repair parts, repair turn around, vendor real-time field support).</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Review status of currently deployed new technologies (IC, PMTP, MDMS, etc.) and work with Contractors to determine best pilot schedule. Contractors have voiced concern about ensuring that deployment of new technologies is staggered and not all at once.  (expenses, training, resources, sanity, etc.)</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b="1" dirty="0">
                <a:effectLst/>
                <a:latin typeface="Calibri" panose="020F0502020204030204" pitchFamily="34" charset="0"/>
                <a:ea typeface="Times New Roman" panose="02020603050405020304" pitchFamily="18" charset="0"/>
              </a:rPr>
              <a:t>Determine pilot project requirement level (shadow specification - for information purposes only?, price adjustments?, etc.). A deployment roadmap will be generated after the Bituminous and AMT units have piloted the technology on at least 6 projects outside of those done by the Research team.</a:t>
            </a:r>
            <a:r>
              <a:rPr lang="en-US" sz="1100" dirty="0">
                <a:effectLst/>
                <a:latin typeface="Calibri" panose="020F0502020204030204" pitchFamily="34" charset="0"/>
                <a:ea typeface="Times New Roman" panose="02020603050405020304" pitchFamily="18" charset="0"/>
              </a:rPr>
              <a:t> We will start out low risk (for information purposes only) during initial pilot projects implemented by the Pavement section to mitigate risk.  Separate debriefing meetings will be held with contractors, district construction staff, and vendors. If pilot projects are not successful, the following questions will be addressed.</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Special provision changes?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Dielectric statistical analyses requirement refinements?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Vendor changes?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err="1">
                <a:effectLst/>
                <a:latin typeface="Calibri" panose="020F0502020204030204" pitchFamily="34" charset="0"/>
                <a:ea typeface="Times New Roman" panose="02020603050405020304" pitchFamily="18" charset="0"/>
              </a:rPr>
              <a:t>Veta</a:t>
            </a:r>
            <a:r>
              <a:rPr lang="en-US" sz="1100" dirty="0">
                <a:effectLst/>
                <a:latin typeface="Calibri" panose="020F0502020204030204" pitchFamily="34" charset="0"/>
                <a:ea typeface="Times New Roman" panose="02020603050405020304" pitchFamily="18" charset="0"/>
              </a:rPr>
              <a:t> changes?</a:t>
            </a:r>
            <a:endParaRPr lang="en-US" sz="11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100" dirty="0">
                <a:effectLst/>
                <a:latin typeface="Calibri" panose="020F0502020204030204" pitchFamily="34" charset="0"/>
                <a:ea typeface="Calibri" panose="020F0502020204030204" pitchFamily="34" charset="0"/>
              </a:rPr>
              <a:t>If pilot projects are successful, we will then work with Contractors and Vendors to determine an appropriate deployment roadmap.</a:t>
            </a:r>
          </a:p>
          <a:p>
            <a:pPr marL="342900" marR="0" lvl="0" indent="-342900">
              <a:spcBef>
                <a:spcPts val="0"/>
              </a:spcBef>
              <a:spcAft>
                <a:spcPts val="0"/>
              </a:spcAft>
              <a:buFont typeface="Symbol" panose="05050102010706020507" pitchFamily="18" charset="2"/>
              <a:buChar char=""/>
            </a:pPr>
            <a:r>
              <a:rPr lang="en-US" sz="1100" b="1" dirty="0">
                <a:effectLst/>
                <a:latin typeface="Calibri" panose="020F0502020204030204" pitchFamily="34" charset="0"/>
                <a:ea typeface="Times New Roman" panose="02020603050405020304" pitchFamily="18" charset="0"/>
              </a:rPr>
              <a:t>Vendors are responsible for training, and real-time support and repair of DPS equipment. Department will assist with training and support of generation of calibration curves and development of </a:t>
            </a:r>
            <a:r>
              <a:rPr lang="en-US" sz="1100" b="1" dirty="0" err="1">
                <a:effectLst/>
                <a:latin typeface="Calibri" panose="020F0502020204030204" pitchFamily="34" charset="0"/>
                <a:ea typeface="Times New Roman" panose="02020603050405020304" pitchFamily="18" charset="0"/>
              </a:rPr>
              <a:t>Veta</a:t>
            </a:r>
            <a:r>
              <a:rPr lang="en-US" sz="1100" b="1" dirty="0">
                <a:effectLst/>
                <a:latin typeface="Calibri" panose="020F0502020204030204" pitchFamily="34" charset="0"/>
                <a:ea typeface="Times New Roman" panose="02020603050405020304" pitchFamily="18" charset="0"/>
              </a:rPr>
              <a:t> data mining procedures. </a:t>
            </a:r>
            <a:r>
              <a:rPr lang="en-US" sz="1100" dirty="0">
                <a:effectLst/>
                <a:latin typeface="Calibri" panose="020F0502020204030204" pitchFamily="34" charset="0"/>
                <a:ea typeface="Times New Roman" panose="02020603050405020304" pitchFamily="18" charset="0"/>
              </a:rPr>
              <a:t> Vendors will need some time to increase the number of systems and parts in stock and resources to support technology. They are currently used to the states providing training and support to the equipment and not having a real-time need for repairs.</a:t>
            </a:r>
            <a:endParaRPr lang="en-US"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73562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42</a:t>
            </a:fld>
            <a:endParaRPr lang="en-US" dirty="0"/>
          </a:p>
        </p:txBody>
      </p:sp>
      <p:sp>
        <p:nvSpPr>
          <p:cNvPr id="11" name="Title 1">
            <a:extLst>
              <a:ext uri="{FF2B5EF4-FFF2-40B4-BE49-F238E27FC236}">
                <a16:creationId xmlns:a16="http://schemas.microsoft.com/office/drawing/2014/main" id="{B1301812-2E9E-430C-9629-C45233AB252E}"/>
              </a:ext>
            </a:extLst>
          </p:cNvPr>
          <p:cNvSpPr>
            <a:spLocks noGrp="1"/>
          </p:cNvSpPr>
          <p:nvPr>
            <p:ph type="title"/>
          </p:nvPr>
        </p:nvSpPr>
        <p:spPr>
          <a:xfrm>
            <a:off x="838200" y="152400"/>
            <a:ext cx="10515600" cy="914400"/>
          </a:xfrm>
        </p:spPr>
        <p:txBody>
          <a:bodyPr/>
          <a:lstStyle/>
          <a:p>
            <a:r>
              <a:rPr lang="en-US" dirty="0"/>
              <a:t>UNH Review: Required technical improvements</a:t>
            </a:r>
          </a:p>
        </p:txBody>
      </p:sp>
      <p:sp>
        <p:nvSpPr>
          <p:cNvPr id="8" name="TextBox 7">
            <a:extLst>
              <a:ext uri="{FF2B5EF4-FFF2-40B4-BE49-F238E27FC236}">
                <a16:creationId xmlns:a16="http://schemas.microsoft.com/office/drawing/2014/main" id="{01575D50-517B-4681-BD2D-954EDF3C3AFF}"/>
              </a:ext>
            </a:extLst>
          </p:cNvPr>
          <p:cNvSpPr txBox="1"/>
          <p:nvPr/>
        </p:nvSpPr>
        <p:spPr>
          <a:xfrm>
            <a:off x="2099235" y="2511245"/>
            <a:ext cx="7065973" cy="1200329"/>
          </a:xfrm>
          <a:prstGeom prst="rect">
            <a:avLst/>
          </a:prstGeom>
          <a:noFill/>
        </p:spPr>
        <p:txBody>
          <a:bodyPr wrap="none" rtlCol="0">
            <a:spAutoFit/>
          </a:bodyPr>
          <a:lstStyle/>
          <a:p>
            <a:r>
              <a:rPr lang="en-US" sz="7200" dirty="0"/>
              <a:t>Coming up Now!!!</a:t>
            </a:r>
          </a:p>
        </p:txBody>
      </p:sp>
    </p:spTree>
    <p:extLst>
      <p:ext uri="{BB962C8B-B14F-4D97-AF65-F5344CB8AC3E}">
        <p14:creationId xmlns:p14="http://schemas.microsoft.com/office/powerpoint/2010/main" val="1344478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DPS Data Specification</a:t>
            </a:r>
          </a:p>
        </p:txBody>
      </p:sp>
      <p:sp>
        <p:nvSpPr>
          <p:cNvPr id="3" name="Content Placeholder 2"/>
          <p:cNvSpPr>
            <a:spLocks noGrp="1"/>
          </p:cNvSpPr>
          <p:nvPr>
            <p:ph idx="1"/>
          </p:nvPr>
        </p:nvSpPr>
        <p:spPr>
          <a:xfrm>
            <a:off x="367683" y="1535905"/>
            <a:ext cx="6938639" cy="4820444"/>
          </a:xfrm>
        </p:spPr>
        <p:txBody>
          <a:bodyPr>
            <a:normAutofit fontScale="92500" lnSpcReduction="10000"/>
          </a:bodyPr>
          <a:lstStyle/>
          <a:p>
            <a:pPr>
              <a:lnSpc>
                <a:spcPct val="120000"/>
              </a:lnSpc>
              <a:spcAft>
                <a:spcPts val="0"/>
              </a:spcAft>
            </a:pPr>
            <a:r>
              <a:rPr lang="en-US" b="1" dirty="0"/>
              <a:t>Draft data specification used for 2021 data collection by 2 Minnesota contractors</a:t>
            </a:r>
          </a:p>
          <a:p>
            <a:pPr lvl="2">
              <a:lnSpc>
                <a:spcPct val="120000"/>
              </a:lnSpc>
              <a:spcAft>
                <a:spcPts val="0"/>
              </a:spcAft>
            </a:pPr>
            <a:r>
              <a:rPr lang="en-US" sz="2400" b="1" dirty="0"/>
              <a:t>Ensure sensors are consistent throughout day and project</a:t>
            </a:r>
          </a:p>
          <a:p>
            <a:pPr lvl="2">
              <a:lnSpc>
                <a:spcPct val="120000"/>
              </a:lnSpc>
              <a:spcAft>
                <a:spcPts val="0"/>
              </a:spcAft>
            </a:pPr>
            <a:r>
              <a:rPr lang="en-US" sz="2400" b="1" dirty="0"/>
              <a:t>Ensure dielectric to density conversion is accurate for the full range of field densities and potential mix changes.</a:t>
            </a:r>
          </a:p>
          <a:p>
            <a:pPr lvl="2">
              <a:lnSpc>
                <a:spcPct val="120000"/>
              </a:lnSpc>
              <a:spcAft>
                <a:spcPts val="0"/>
              </a:spcAft>
            </a:pPr>
            <a:r>
              <a:rPr lang="en-US" sz="2400" b="1" dirty="0"/>
              <a:t>Ensure routine collection used for acceptance evaluation is collected correctly and with necessary coverage</a:t>
            </a:r>
          </a:p>
          <a:p>
            <a:pPr lvl="2">
              <a:lnSpc>
                <a:spcPct val="120000"/>
              </a:lnSpc>
              <a:spcAft>
                <a:spcPts val="0"/>
              </a:spcAft>
            </a:pPr>
            <a:r>
              <a:rPr lang="en-US" sz="2400" b="1" dirty="0"/>
              <a:t>Ensure necessary data is transferred in a timely manner</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5</a:t>
            </a:fld>
            <a:endParaRPr lang="en-US" dirty="0"/>
          </a:p>
        </p:txBody>
      </p:sp>
      <p:pic>
        <p:nvPicPr>
          <p:cNvPr id="10" name="Picture 9">
            <a:extLst>
              <a:ext uri="{FF2B5EF4-FFF2-40B4-BE49-F238E27FC236}">
                <a16:creationId xmlns:a16="http://schemas.microsoft.com/office/drawing/2014/main" id="{0C9C58F9-087F-4445-8763-AF61F37235E5}"/>
              </a:ext>
            </a:extLst>
          </p:cNvPr>
          <p:cNvPicPr>
            <a:picLocks noChangeAspect="1"/>
          </p:cNvPicPr>
          <p:nvPr/>
        </p:nvPicPr>
        <p:blipFill>
          <a:blip r:embed="rId2"/>
          <a:stretch>
            <a:fillRect/>
          </a:stretch>
        </p:blipFill>
        <p:spPr>
          <a:xfrm>
            <a:off x="7662140" y="1355658"/>
            <a:ext cx="3931920" cy="5103397"/>
          </a:xfrm>
          <a:prstGeom prst="rect">
            <a:avLst/>
          </a:prstGeom>
          <a:ln>
            <a:solidFill>
              <a:schemeClr val="accent1"/>
            </a:solidFill>
          </a:ln>
        </p:spPr>
      </p:pic>
    </p:spTree>
    <p:extLst>
      <p:ext uri="{BB962C8B-B14F-4D97-AF65-F5344CB8AC3E}">
        <p14:creationId xmlns:p14="http://schemas.microsoft.com/office/powerpoint/2010/main" val="3108674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683" y="1535905"/>
            <a:ext cx="6938639" cy="4820444"/>
          </a:xfrm>
        </p:spPr>
        <p:txBody>
          <a:bodyPr>
            <a:normAutofit/>
          </a:bodyPr>
          <a:lstStyle/>
          <a:p>
            <a:pPr>
              <a:lnSpc>
                <a:spcPct val="120000"/>
              </a:lnSpc>
              <a:spcAft>
                <a:spcPts val="0"/>
              </a:spcAft>
            </a:pPr>
            <a:r>
              <a:rPr lang="en-US" b="1" dirty="0"/>
              <a:t>Deliverables</a:t>
            </a:r>
          </a:p>
          <a:p>
            <a:pPr lvl="1">
              <a:lnSpc>
                <a:spcPct val="120000"/>
              </a:lnSpc>
              <a:spcAft>
                <a:spcPts val="0"/>
              </a:spcAft>
            </a:pPr>
            <a:r>
              <a:rPr lang="en-US" sz="2000" b="1" dirty="0"/>
              <a:t>Item A: Pre-paving Information so core locations can be pre-determined by the agency</a:t>
            </a:r>
          </a:p>
          <a:p>
            <a:pPr lvl="1">
              <a:lnSpc>
                <a:spcPct val="120000"/>
              </a:lnSpc>
              <a:spcAft>
                <a:spcPts val="0"/>
              </a:spcAft>
            </a:pPr>
            <a:r>
              <a:rPr lang="en-US" sz="2000" b="1" dirty="0"/>
              <a:t>Item B: “Projects” folder containing all of the raw field data collection</a:t>
            </a:r>
          </a:p>
          <a:p>
            <a:pPr lvl="1">
              <a:lnSpc>
                <a:spcPct val="120000"/>
              </a:lnSpc>
              <a:spcAft>
                <a:spcPts val="0"/>
              </a:spcAft>
            </a:pPr>
            <a:r>
              <a:rPr lang="en-US" sz="2000" b="1" dirty="0"/>
              <a:t>Item C: “</a:t>
            </a:r>
            <a:r>
              <a:rPr lang="en-US" sz="2000" b="1" dirty="0" err="1"/>
              <a:t>LabProjects</a:t>
            </a:r>
            <a:r>
              <a:rPr lang="en-US" sz="2000" b="1" dirty="0"/>
              <a:t>” folder containing all of the raw production mix puck information</a:t>
            </a:r>
          </a:p>
          <a:p>
            <a:pPr lvl="1">
              <a:lnSpc>
                <a:spcPct val="120000"/>
              </a:lnSpc>
              <a:spcAft>
                <a:spcPts val="0"/>
              </a:spcAft>
            </a:pPr>
            <a:endParaRPr lang="en-US" sz="2000" b="1" dirty="0"/>
          </a:p>
          <a:p>
            <a:pPr>
              <a:lnSpc>
                <a:spcPct val="120000"/>
              </a:lnSpc>
              <a:spcAft>
                <a:spcPts val="0"/>
              </a:spcAft>
            </a:pPr>
            <a:r>
              <a:rPr lang="en-US" sz="2400" b="1" dirty="0"/>
              <a:t>Software task currently underway to make cloud transfer of data more convenient</a:t>
            </a: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6</a:t>
            </a:fld>
            <a:endParaRPr lang="en-US" dirty="0"/>
          </a:p>
        </p:txBody>
      </p:sp>
      <p:pic>
        <p:nvPicPr>
          <p:cNvPr id="10" name="Picture 9">
            <a:extLst>
              <a:ext uri="{FF2B5EF4-FFF2-40B4-BE49-F238E27FC236}">
                <a16:creationId xmlns:a16="http://schemas.microsoft.com/office/drawing/2014/main" id="{0C9C58F9-087F-4445-8763-AF61F37235E5}"/>
              </a:ext>
            </a:extLst>
          </p:cNvPr>
          <p:cNvPicPr>
            <a:picLocks noChangeAspect="1"/>
          </p:cNvPicPr>
          <p:nvPr/>
        </p:nvPicPr>
        <p:blipFill>
          <a:blip r:embed="rId2"/>
          <a:stretch>
            <a:fillRect/>
          </a:stretch>
        </p:blipFill>
        <p:spPr>
          <a:xfrm>
            <a:off x="7662140" y="1355658"/>
            <a:ext cx="3931920" cy="5103397"/>
          </a:xfrm>
          <a:prstGeom prst="rect">
            <a:avLst/>
          </a:prstGeom>
          <a:ln>
            <a:solidFill>
              <a:schemeClr val="accent1"/>
            </a:solidFill>
          </a:ln>
        </p:spPr>
      </p:pic>
      <p:sp>
        <p:nvSpPr>
          <p:cNvPr id="12" name="Title 1">
            <a:extLst>
              <a:ext uri="{FF2B5EF4-FFF2-40B4-BE49-F238E27FC236}">
                <a16:creationId xmlns:a16="http://schemas.microsoft.com/office/drawing/2014/main" id="{C9F4C950-0119-4149-B99B-5883D746C84E}"/>
              </a:ext>
            </a:extLst>
          </p:cNvPr>
          <p:cNvSpPr>
            <a:spLocks noGrp="1"/>
          </p:cNvSpPr>
          <p:nvPr>
            <p:ph type="title"/>
          </p:nvPr>
        </p:nvSpPr>
        <p:spPr>
          <a:xfrm>
            <a:off x="838200" y="152400"/>
            <a:ext cx="10515600" cy="914400"/>
          </a:xfrm>
        </p:spPr>
        <p:txBody>
          <a:bodyPr/>
          <a:lstStyle/>
          <a:p>
            <a:r>
              <a:rPr lang="en-US" dirty="0"/>
              <a:t>DPS Data Specification</a:t>
            </a:r>
          </a:p>
        </p:txBody>
      </p:sp>
    </p:spTree>
    <p:extLst>
      <p:ext uri="{BB962C8B-B14F-4D97-AF65-F5344CB8AC3E}">
        <p14:creationId xmlns:p14="http://schemas.microsoft.com/office/powerpoint/2010/main" val="2041418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683" y="1535905"/>
            <a:ext cx="6938639" cy="4820444"/>
          </a:xfrm>
        </p:spPr>
        <p:txBody>
          <a:bodyPr>
            <a:normAutofit fontScale="92500" lnSpcReduction="10000"/>
          </a:bodyPr>
          <a:lstStyle/>
          <a:p>
            <a:pPr>
              <a:lnSpc>
                <a:spcPct val="120000"/>
              </a:lnSpc>
              <a:spcAft>
                <a:spcPts val="0"/>
              </a:spcAft>
            </a:pPr>
            <a:r>
              <a:rPr lang="en-US" b="1" dirty="0"/>
              <a:t>Compact Spec that References the Following for Details</a:t>
            </a:r>
          </a:p>
          <a:p>
            <a:pPr lvl="1">
              <a:lnSpc>
                <a:spcPct val="120000"/>
              </a:lnSpc>
              <a:spcAft>
                <a:spcPts val="0"/>
              </a:spcAft>
            </a:pPr>
            <a:r>
              <a:rPr lang="en-US" sz="2000" b="1" dirty="0"/>
              <a:t>DPS Protocols - Chapter 2 - e to AV% Conversion</a:t>
            </a:r>
          </a:p>
          <a:p>
            <a:pPr lvl="1">
              <a:lnSpc>
                <a:spcPct val="120000"/>
              </a:lnSpc>
              <a:spcAft>
                <a:spcPts val="0"/>
              </a:spcAft>
            </a:pPr>
            <a:r>
              <a:rPr lang="en-US" sz="2000" b="1" dirty="0"/>
              <a:t>DPS Protocols - Chapter 3 - DPS Pre- and Post-Paving Procedures </a:t>
            </a:r>
          </a:p>
          <a:p>
            <a:pPr lvl="1">
              <a:lnSpc>
                <a:spcPct val="120000"/>
              </a:lnSpc>
              <a:spcAft>
                <a:spcPts val="0"/>
              </a:spcAft>
            </a:pPr>
            <a:r>
              <a:rPr lang="en-US" sz="2000" b="1" dirty="0"/>
              <a:t>DPS Protocols - Chapter 4 - Field e QA</a:t>
            </a:r>
          </a:p>
          <a:p>
            <a:pPr lvl="1">
              <a:lnSpc>
                <a:spcPct val="120000"/>
              </a:lnSpc>
              <a:spcAft>
                <a:spcPts val="0"/>
              </a:spcAft>
            </a:pPr>
            <a:r>
              <a:rPr lang="en-US" sz="2000" b="1" dirty="0"/>
              <a:t>DPS Protocols - Chapter 5 - Field Routine Collection </a:t>
            </a:r>
          </a:p>
          <a:p>
            <a:pPr>
              <a:lnSpc>
                <a:spcPct val="120000"/>
              </a:lnSpc>
              <a:spcAft>
                <a:spcPts val="0"/>
              </a:spcAft>
            </a:pPr>
            <a:r>
              <a:rPr lang="en-US" sz="2400" b="1" dirty="0"/>
              <a:t>AASHTO specification draft Q1 of 2022 </a:t>
            </a:r>
          </a:p>
          <a:p>
            <a:pPr lvl="1">
              <a:lnSpc>
                <a:spcPct val="120000"/>
              </a:lnSpc>
              <a:spcAft>
                <a:spcPts val="0"/>
              </a:spcAft>
            </a:pPr>
            <a:r>
              <a:rPr lang="en-US" sz="2000" b="1" dirty="0"/>
              <a:t>Data Specification updated</a:t>
            </a:r>
          </a:p>
          <a:p>
            <a:pPr lvl="1">
              <a:lnSpc>
                <a:spcPct val="120000"/>
              </a:lnSpc>
              <a:spcAft>
                <a:spcPts val="0"/>
              </a:spcAft>
            </a:pPr>
            <a:r>
              <a:rPr lang="en-US" sz="2000" b="1" dirty="0"/>
              <a:t>Protocol Chapters updated </a:t>
            </a:r>
          </a:p>
          <a:p>
            <a:pPr lvl="1">
              <a:lnSpc>
                <a:spcPct val="120000"/>
              </a:lnSpc>
              <a:spcAft>
                <a:spcPts val="0"/>
              </a:spcAft>
            </a:pPr>
            <a:r>
              <a:rPr lang="en-US" sz="2000" b="1" dirty="0"/>
              <a:t>Add an Analysis Protocol chapter</a:t>
            </a:r>
          </a:p>
          <a:p>
            <a:pPr lvl="1">
              <a:lnSpc>
                <a:spcPct val="120000"/>
              </a:lnSpc>
              <a:spcAft>
                <a:spcPts val="0"/>
              </a:spcAft>
            </a:pPr>
            <a:r>
              <a:rPr lang="en-US" sz="2000" b="1" dirty="0"/>
              <a:t>Combine into a draft AASHTO Spec</a:t>
            </a: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7</a:t>
            </a:fld>
            <a:endParaRPr lang="en-US" dirty="0"/>
          </a:p>
        </p:txBody>
      </p:sp>
      <p:pic>
        <p:nvPicPr>
          <p:cNvPr id="10" name="Picture 9">
            <a:extLst>
              <a:ext uri="{FF2B5EF4-FFF2-40B4-BE49-F238E27FC236}">
                <a16:creationId xmlns:a16="http://schemas.microsoft.com/office/drawing/2014/main" id="{0C9C58F9-087F-4445-8763-AF61F37235E5}"/>
              </a:ext>
            </a:extLst>
          </p:cNvPr>
          <p:cNvPicPr>
            <a:picLocks noChangeAspect="1"/>
          </p:cNvPicPr>
          <p:nvPr/>
        </p:nvPicPr>
        <p:blipFill>
          <a:blip r:embed="rId2"/>
          <a:stretch>
            <a:fillRect/>
          </a:stretch>
        </p:blipFill>
        <p:spPr>
          <a:xfrm>
            <a:off x="7662140" y="1355658"/>
            <a:ext cx="3931920" cy="5103397"/>
          </a:xfrm>
          <a:prstGeom prst="rect">
            <a:avLst/>
          </a:prstGeom>
          <a:ln>
            <a:solidFill>
              <a:schemeClr val="accent1"/>
            </a:solidFill>
          </a:ln>
        </p:spPr>
      </p:pic>
      <p:sp>
        <p:nvSpPr>
          <p:cNvPr id="11" name="Title 1">
            <a:extLst>
              <a:ext uri="{FF2B5EF4-FFF2-40B4-BE49-F238E27FC236}">
                <a16:creationId xmlns:a16="http://schemas.microsoft.com/office/drawing/2014/main" id="{6A47F165-B2E8-44F3-88EB-420715D2E0D5}"/>
              </a:ext>
            </a:extLst>
          </p:cNvPr>
          <p:cNvSpPr>
            <a:spLocks noGrp="1"/>
          </p:cNvSpPr>
          <p:nvPr>
            <p:ph type="title"/>
          </p:nvPr>
        </p:nvSpPr>
        <p:spPr>
          <a:xfrm>
            <a:off x="838200" y="152400"/>
            <a:ext cx="10515600" cy="914400"/>
          </a:xfrm>
        </p:spPr>
        <p:txBody>
          <a:bodyPr/>
          <a:lstStyle/>
          <a:p>
            <a:r>
              <a:rPr lang="en-US" dirty="0"/>
              <a:t>DPS Data Specification</a:t>
            </a:r>
          </a:p>
        </p:txBody>
      </p:sp>
    </p:spTree>
    <p:extLst>
      <p:ext uri="{BB962C8B-B14F-4D97-AF65-F5344CB8AC3E}">
        <p14:creationId xmlns:p14="http://schemas.microsoft.com/office/powerpoint/2010/main" val="2432291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683" y="1535905"/>
            <a:ext cx="6938639" cy="2574456"/>
          </a:xfrm>
        </p:spPr>
        <p:txBody>
          <a:bodyPr>
            <a:normAutofit lnSpcReduction="10000"/>
          </a:bodyPr>
          <a:lstStyle/>
          <a:p>
            <a:pPr marL="342900" marR="0" lvl="0" indent="-342900">
              <a:lnSpc>
                <a:spcPct val="112000"/>
              </a:lnSpc>
              <a:spcBef>
                <a:spcPts val="1000"/>
              </a:spcBef>
              <a:spcAft>
                <a:spcPts val="100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Pre-Paving Information – Provide Agency with planned tonnage, start/stop stationing, and other information necessary to run random core location generator prior to paving.  Provide this information to the agency before the beginning of paving each day. </a:t>
            </a:r>
          </a:p>
          <a:p>
            <a:pPr>
              <a:lnSpc>
                <a:spcPct val="112000"/>
              </a:lnSpc>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Estimate of the planned max density tonnage for the day</a:t>
            </a:r>
          </a:p>
          <a:p>
            <a:pPr>
              <a:lnSpc>
                <a:spcPct val="112000"/>
              </a:lnSpc>
              <a:spcBef>
                <a:spcPts val="0"/>
              </a:spcBef>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Estimate of the planned stationing extents of the max density placed mat.</a:t>
            </a:r>
          </a:p>
          <a:p>
            <a:pPr>
              <a:lnSpc>
                <a:spcPct val="112000"/>
              </a:lnSpc>
              <a:spcBef>
                <a:spcPts val="0"/>
              </a:spcBef>
            </a:pPr>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2000"/>
              </a:lnSpc>
              <a:spcBef>
                <a:spcPts val="0"/>
              </a:spcBef>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2000"/>
              </a:lnSpc>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dirty="0"/>
              <a:t>mndot.gov</a:t>
            </a:r>
          </a:p>
        </p:txBody>
      </p:sp>
      <p:sp>
        <p:nvSpPr>
          <p:cNvPr id="6" name="Slide Number Placeholder 5"/>
          <p:cNvSpPr>
            <a:spLocks noGrp="1"/>
          </p:cNvSpPr>
          <p:nvPr>
            <p:ph type="sldNum" sz="quarter" idx="12"/>
          </p:nvPr>
        </p:nvSpPr>
        <p:spPr/>
        <p:txBody>
          <a:bodyPr/>
          <a:lstStyle/>
          <a:p>
            <a:fld id="{48F63A3B-78C7-47BE-AE5E-E10140E04643}" type="slidenum">
              <a:rPr lang="en-US" smtClean="0"/>
              <a:t>8</a:t>
            </a:fld>
            <a:endParaRPr lang="en-US" dirty="0"/>
          </a:p>
        </p:txBody>
      </p:sp>
      <p:pic>
        <p:nvPicPr>
          <p:cNvPr id="8" name="Picture 7">
            <a:extLst>
              <a:ext uri="{FF2B5EF4-FFF2-40B4-BE49-F238E27FC236}">
                <a16:creationId xmlns:a16="http://schemas.microsoft.com/office/drawing/2014/main" id="{F3587012-3EAA-464E-9AC5-0F92D5A81FAF}"/>
              </a:ext>
            </a:extLst>
          </p:cNvPr>
          <p:cNvPicPr>
            <a:picLocks noChangeAspect="1"/>
          </p:cNvPicPr>
          <p:nvPr/>
        </p:nvPicPr>
        <p:blipFill>
          <a:blip r:embed="rId2"/>
          <a:stretch>
            <a:fillRect/>
          </a:stretch>
        </p:blipFill>
        <p:spPr>
          <a:xfrm>
            <a:off x="1386840" y="3615439"/>
            <a:ext cx="9966960" cy="2587771"/>
          </a:xfrm>
          <a:prstGeom prst="rect">
            <a:avLst/>
          </a:prstGeom>
        </p:spPr>
      </p:pic>
      <p:pic>
        <p:nvPicPr>
          <p:cNvPr id="11" name="Picture 10">
            <a:extLst>
              <a:ext uri="{FF2B5EF4-FFF2-40B4-BE49-F238E27FC236}">
                <a16:creationId xmlns:a16="http://schemas.microsoft.com/office/drawing/2014/main" id="{240B6327-FBC7-4C0D-A327-BB3A9C648DFD}"/>
              </a:ext>
            </a:extLst>
          </p:cNvPr>
          <p:cNvPicPr>
            <a:picLocks noChangeAspect="1"/>
          </p:cNvPicPr>
          <p:nvPr/>
        </p:nvPicPr>
        <p:blipFill rotWithShape="1">
          <a:blip r:embed="rId3"/>
          <a:srcRect t="24643"/>
          <a:stretch/>
        </p:blipFill>
        <p:spPr>
          <a:xfrm>
            <a:off x="7306322" y="1637388"/>
            <a:ext cx="4846320" cy="1407462"/>
          </a:xfrm>
          <a:prstGeom prst="rect">
            <a:avLst/>
          </a:prstGeom>
        </p:spPr>
      </p:pic>
      <p:sp>
        <p:nvSpPr>
          <p:cNvPr id="14" name="Title 1">
            <a:extLst>
              <a:ext uri="{FF2B5EF4-FFF2-40B4-BE49-F238E27FC236}">
                <a16:creationId xmlns:a16="http://schemas.microsoft.com/office/drawing/2014/main" id="{23AA7C19-76A9-4C4E-8AFD-9937467D92FB}"/>
              </a:ext>
            </a:extLst>
          </p:cNvPr>
          <p:cNvSpPr>
            <a:spLocks noGrp="1"/>
          </p:cNvSpPr>
          <p:nvPr>
            <p:ph type="title"/>
          </p:nvPr>
        </p:nvSpPr>
        <p:spPr>
          <a:xfrm>
            <a:off x="838200" y="152400"/>
            <a:ext cx="10515600" cy="914400"/>
          </a:xfrm>
        </p:spPr>
        <p:txBody>
          <a:bodyPr/>
          <a:lstStyle/>
          <a:p>
            <a:r>
              <a:rPr lang="en-US" dirty="0"/>
              <a:t>DPS Data Specification</a:t>
            </a:r>
          </a:p>
        </p:txBody>
      </p:sp>
    </p:spTree>
    <p:extLst>
      <p:ext uri="{BB962C8B-B14F-4D97-AF65-F5344CB8AC3E}">
        <p14:creationId xmlns:p14="http://schemas.microsoft.com/office/powerpoint/2010/main" val="1009322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683" y="1535904"/>
            <a:ext cx="6938639" cy="4181315"/>
          </a:xfrm>
        </p:spPr>
        <p:txBody>
          <a:bodyPr>
            <a:normAutofit fontScale="77500" lnSpcReduction="20000"/>
          </a:bodyPr>
          <a:lstStyle/>
          <a:p>
            <a:pPr marL="342900" marR="0" lvl="0" indent="-342900">
              <a:lnSpc>
                <a:spcPct val="112000"/>
              </a:lnSpc>
              <a:spcBef>
                <a:spcPts val="1000"/>
              </a:spcBef>
              <a:spcAft>
                <a:spcPts val="1000"/>
              </a:spcAft>
              <a:buFont typeface="+mj-lt"/>
              <a:buAutoNum type="arabicPeriod" startAt="2"/>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Field Data Description – Provide Agency with necessary supporting information for field collected DPS dielectric data (much of this is streamlined in existing software to reduce manual data entry requirements of the user)</a:t>
            </a:r>
          </a:p>
          <a:p>
            <a:pPr marL="342900" marR="0" lvl="0" indent="-342900">
              <a:lnSpc>
                <a:spcPct val="112000"/>
              </a:lnSpc>
              <a:spcBef>
                <a:spcPts val="100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Project ID</a:t>
            </a:r>
          </a:p>
          <a:p>
            <a:pPr marL="342900" marR="0" lvl="0" indent="-342900">
              <a:lnSpc>
                <a:spcPct val="112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Route Designation</a:t>
            </a:r>
          </a:p>
          <a:p>
            <a:pPr marL="342900" marR="0" lvl="0" indent="-342900">
              <a:lnSpc>
                <a:spcPct val="112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Material Type</a:t>
            </a:r>
          </a:p>
          <a:p>
            <a:pPr marL="342900" marR="0" lvl="0" indent="-342900">
              <a:lnSpc>
                <a:spcPct val="112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County</a:t>
            </a:r>
          </a:p>
          <a:p>
            <a:pPr marL="342900" marR="0" lvl="0" indent="-342900">
              <a:lnSpc>
                <a:spcPct val="112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Date Paved</a:t>
            </a:r>
          </a:p>
          <a:p>
            <a:pPr marL="342900" marR="0" lvl="0" indent="-342900">
              <a:lnSpc>
                <a:spcPct val="112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Lift #</a:t>
            </a:r>
          </a:p>
          <a:p>
            <a:pPr marL="342900" marR="0" lvl="0" indent="-342900">
              <a:lnSpc>
                <a:spcPct val="112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Divided Highway</a:t>
            </a:r>
          </a:p>
          <a:p>
            <a:pPr marL="342900" marR="0" lvl="0" indent="-342900">
              <a:lnSpc>
                <a:spcPct val="112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Lane Extents</a:t>
            </a:r>
          </a:p>
          <a:p>
            <a:pPr marL="342900" marR="0" lvl="0" indent="-342900">
              <a:lnSpc>
                <a:spcPct val="112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Direction of Travel</a:t>
            </a:r>
          </a:p>
          <a:p>
            <a:pPr marL="342900" marR="0" lvl="0" indent="-342900">
              <a:lnSpc>
                <a:spcPct val="112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Sensor ID</a:t>
            </a:r>
          </a:p>
          <a:p>
            <a:pPr marL="342900" marR="0" lvl="0" indent="-342900">
              <a:lnSpc>
                <a:spcPct val="112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Sensor Lateral Offsets relative to reference line (centerline)</a:t>
            </a:r>
          </a:p>
          <a:p>
            <a:pPr marL="342900" marR="0" lvl="0" indent="-342900">
              <a:lnSpc>
                <a:spcPct val="112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Station</a:t>
            </a:r>
          </a:p>
          <a:p>
            <a:pPr marL="342900" marR="0" lvl="0" indent="-342900">
              <a:lnSpc>
                <a:spcPct val="112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Right Edge Type</a:t>
            </a:r>
          </a:p>
          <a:p>
            <a:pPr marL="342900" marR="0" lvl="0" indent="-342900">
              <a:lnSpc>
                <a:spcPct val="112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Left Edge Type</a:t>
            </a:r>
          </a:p>
          <a:p>
            <a:pPr marL="342900" marR="0" lvl="0" indent="-342900">
              <a:lnSpc>
                <a:spcPct val="112000"/>
              </a:lnSpc>
              <a:spcBef>
                <a:spcPts val="0"/>
              </a:spcBef>
              <a:spcAft>
                <a:spcPts val="100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GPS Position</a:t>
            </a:r>
          </a:p>
          <a:p>
            <a:pPr marL="800100" lvl="1" indent="-342900">
              <a:lnSpc>
                <a:spcPct val="112000"/>
              </a:lnSpc>
              <a:spcBef>
                <a:spcPts val="1000"/>
              </a:spcBef>
              <a:buFont typeface="+mj-lt"/>
              <a:buAutoNum type="arabicPeriod" startAt="2"/>
            </a:pP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2000"/>
              </a:lnSpc>
              <a:spcBef>
                <a:spcPts val="1000"/>
              </a:spcBef>
              <a:spcAft>
                <a:spcPts val="1000"/>
              </a:spcAft>
              <a:buFont typeface="+mj-lt"/>
              <a:buAutoNum type="arabicPeriod" startAt="2"/>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824D5D47-1752-4D84-8BFB-C2F71A34C932}" type="datetime1">
              <a:rPr lang="en-US" smtClean="0"/>
              <a:t>11/9/2021</a:t>
            </a:fld>
            <a:endParaRPr lang="en-US" dirty="0"/>
          </a:p>
        </p:txBody>
      </p:sp>
      <p:sp>
        <p:nvSpPr>
          <p:cNvPr id="5" name="Footer Placeholder 4"/>
          <p:cNvSpPr>
            <a:spLocks noGrp="1"/>
          </p:cNvSpPr>
          <p:nvPr>
            <p:ph type="ftr" sz="quarter" idx="3"/>
          </p:nvPr>
        </p:nvSpPr>
        <p:spPr/>
        <p:txBody>
          <a:bodyPr/>
          <a:lstStyle/>
          <a:p>
            <a:r>
              <a:rPr lang="en-US"/>
              <a:t>mndot.gov</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9</a:t>
            </a:fld>
            <a:endParaRPr lang="en-US" dirty="0"/>
          </a:p>
        </p:txBody>
      </p:sp>
      <p:sp>
        <p:nvSpPr>
          <p:cNvPr id="17" name="Title 1">
            <a:extLst>
              <a:ext uri="{FF2B5EF4-FFF2-40B4-BE49-F238E27FC236}">
                <a16:creationId xmlns:a16="http://schemas.microsoft.com/office/drawing/2014/main" id="{06DF487E-3F86-460D-9E3C-E56B621F7DA8}"/>
              </a:ext>
            </a:extLst>
          </p:cNvPr>
          <p:cNvSpPr>
            <a:spLocks noGrp="1"/>
          </p:cNvSpPr>
          <p:nvPr>
            <p:ph type="title"/>
          </p:nvPr>
        </p:nvSpPr>
        <p:spPr>
          <a:xfrm>
            <a:off x="838200" y="152400"/>
            <a:ext cx="10515600" cy="914400"/>
          </a:xfrm>
        </p:spPr>
        <p:txBody>
          <a:bodyPr/>
          <a:lstStyle/>
          <a:p>
            <a:r>
              <a:rPr lang="en-US" dirty="0"/>
              <a:t>DPS Data Specification</a:t>
            </a:r>
          </a:p>
        </p:txBody>
      </p:sp>
      <p:pic>
        <p:nvPicPr>
          <p:cNvPr id="19" name="Picture 18">
            <a:extLst>
              <a:ext uri="{FF2B5EF4-FFF2-40B4-BE49-F238E27FC236}">
                <a16:creationId xmlns:a16="http://schemas.microsoft.com/office/drawing/2014/main" id="{CEDBF649-223B-4CD0-9636-957C5C4C762E}"/>
              </a:ext>
            </a:extLst>
          </p:cNvPr>
          <p:cNvPicPr>
            <a:picLocks noChangeAspect="1"/>
          </p:cNvPicPr>
          <p:nvPr/>
        </p:nvPicPr>
        <p:blipFill>
          <a:blip r:embed="rId2"/>
          <a:stretch>
            <a:fillRect/>
          </a:stretch>
        </p:blipFill>
        <p:spPr>
          <a:xfrm>
            <a:off x="6026162" y="4838630"/>
            <a:ext cx="6035040" cy="1385786"/>
          </a:xfrm>
          <a:prstGeom prst="rect">
            <a:avLst/>
          </a:prstGeom>
        </p:spPr>
      </p:pic>
      <p:pic>
        <p:nvPicPr>
          <p:cNvPr id="7" name="Picture 6">
            <a:extLst>
              <a:ext uri="{FF2B5EF4-FFF2-40B4-BE49-F238E27FC236}">
                <a16:creationId xmlns:a16="http://schemas.microsoft.com/office/drawing/2014/main" id="{B0A963A7-E179-4D94-8E18-78C8EED8C5F3}"/>
              </a:ext>
            </a:extLst>
          </p:cNvPr>
          <p:cNvPicPr>
            <a:picLocks noChangeAspect="1"/>
          </p:cNvPicPr>
          <p:nvPr/>
        </p:nvPicPr>
        <p:blipFill>
          <a:blip r:embed="rId3"/>
          <a:stretch>
            <a:fillRect/>
          </a:stretch>
        </p:blipFill>
        <p:spPr>
          <a:xfrm>
            <a:off x="7407305" y="1705930"/>
            <a:ext cx="4663440" cy="2563984"/>
          </a:xfrm>
          <a:prstGeom prst="rect">
            <a:avLst/>
          </a:prstGeom>
        </p:spPr>
      </p:pic>
      <p:sp>
        <p:nvSpPr>
          <p:cNvPr id="12" name="TextBox 11">
            <a:extLst>
              <a:ext uri="{FF2B5EF4-FFF2-40B4-BE49-F238E27FC236}">
                <a16:creationId xmlns:a16="http://schemas.microsoft.com/office/drawing/2014/main" id="{7E851F0C-B8E6-4D7E-9FF1-BABF8041078C}"/>
              </a:ext>
            </a:extLst>
          </p:cNvPr>
          <p:cNvSpPr txBox="1"/>
          <p:nvPr/>
        </p:nvSpPr>
        <p:spPr>
          <a:xfrm>
            <a:off x="7809242" y="4233773"/>
            <a:ext cx="3859567" cy="369332"/>
          </a:xfrm>
          <a:prstGeom prst="rect">
            <a:avLst/>
          </a:prstGeom>
          <a:noFill/>
        </p:spPr>
        <p:txBody>
          <a:bodyPr wrap="square">
            <a:spAutoFit/>
          </a:bodyPr>
          <a:lstStyle/>
          <a:p>
            <a:r>
              <a:rPr lang="en-US" dirty="0">
                <a:hlinkClick r:id="rId4"/>
              </a:rPr>
              <a:t>https://youtu.be/A3j870wC2dA?t=137</a:t>
            </a:r>
            <a:endParaRPr lang="en-US" dirty="0"/>
          </a:p>
        </p:txBody>
      </p:sp>
      <p:sp>
        <p:nvSpPr>
          <p:cNvPr id="9" name="TextBox 8">
            <a:extLst>
              <a:ext uri="{FF2B5EF4-FFF2-40B4-BE49-F238E27FC236}">
                <a16:creationId xmlns:a16="http://schemas.microsoft.com/office/drawing/2014/main" id="{7460C141-ED67-4EF9-BA7F-EDCE1681E77E}"/>
              </a:ext>
            </a:extLst>
          </p:cNvPr>
          <p:cNvSpPr txBox="1"/>
          <p:nvPr/>
        </p:nvSpPr>
        <p:spPr>
          <a:xfrm>
            <a:off x="9171287" y="1372739"/>
            <a:ext cx="1439689" cy="369332"/>
          </a:xfrm>
          <a:prstGeom prst="rect">
            <a:avLst/>
          </a:prstGeom>
          <a:noFill/>
        </p:spPr>
        <p:txBody>
          <a:bodyPr wrap="none" rtlCol="0">
            <a:spAutoFit/>
          </a:bodyPr>
          <a:lstStyle/>
          <a:p>
            <a:r>
              <a:rPr lang="en-US" dirty="0"/>
              <a:t>Project Setup</a:t>
            </a:r>
          </a:p>
        </p:txBody>
      </p:sp>
    </p:spTree>
    <p:extLst>
      <p:ext uri="{BB962C8B-B14F-4D97-AF65-F5344CB8AC3E}">
        <p14:creationId xmlns:p14="http://schemas.microsoft.com/office/powerpoint/2010/main" val="4135556170"/>
      </p:ext>
    </p:extLst>
  </p:cSld>
  <p:clrMapOvr>
    <a:masterClrMapping/>
  </p:clrMapOvr>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16x9.pptx" id="{FFA6567B-003C-4EDD-B4B1-434C2288AA53}" vid="{0DFF6D1D-E85A-48B0-AFAA-62A7A52994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DFDE64AAE0974A8908DD3553DDBF03" ma:contentTypeVersion="0" ma:contentTypeDescription="Create a new document." ma:contentTypeScope="" ma:versionID="46a287b4c15f326c72e9d063441dc05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B02A75-BCB0-4986-B381-502234F6C7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E8389D6-E0FD-469D-8587-EA39AB285030}">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3B153553-7048-44C0-962D-31C90BA4FF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Template 16x9</Template>
  <TotalTime>3192</TotalTime>
  <Words>4125</Words>
  <Application>Microsoft Office PowerPoint</Application>
  <PresentationFormat>Widescreen</PresentationFormat>
  <Paragraphs>411</Paragraphs>
  <Slides>42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Courier New</vt:lpstr>
      <vt:lpstr>NeueHaasGroteskText Std</vt:lpstr>
      <vt:lpstr>Symbol</vt:lpstr>
      <vt:lpstr>Times New Roman</vt:lpstr>
      <vt:lpstr>MN.IT</vt:lpstr>
      <vt:lpstr>Current DPS Protocols (Draft AASHTO Spec)</vt:lpstr>
      <vt:lpstr>DPS Equipment Specification</vt:lpstr>
      <vt:lpstr>DPS Equipment Specification</vt:lpstr>
      <vt:lpstr>DPS Data Specification</vt:lpstr>
      <vt:lpstr>DPS Data Specification</vt:lpstr>
      <vt:lpstr>DPS Data Specification</vt:lpstr>
      <vt:lpstr>DPS Data Specification</vt:lpstr>
      <vt:lpstr>DPS Data Specification</vt:lpstr>
      <vt:lpstr>DPS Data Specification</vt:lpstr>
      <vt:lpstr>DPS Data Specification</vt:lpstr>
      <vt:lpstr>DPS Data Specification</vt:lpstr>
      <vt:lpstr>DPS Data Specification</vt:lpstr>
      <vt:lpstr>DPS Data Specification</vt:lpstr>
      <vt:lpstr>DPS Data Specification</vt:lpstr>
      <vt:lpstr>DPS Data Specification</vt:lpstr>
      <vt:lpstr>DPS Data Specification</vt:lpstr>
      <vt:lpstr>DPS Data Specification</vt:lpstr>
      <vt:lpstr>DPS Data Specification</vt:lpstr>
      <vt:lpstr>DPS Data Specification</vt:lpstr>
      <vt:lpstr>DPS Data Specification</vt:lpstr>
      <vt:lpstr>DPS Data Specification</vt:lpstr>
      <vt:lpstr>DPS Data Specification</vt:lpstr>
      <vt:lpstr>DPS Data Specification</vt:lpstr>
      <vt:lpstr>DPS Data Specification</vt:lpstr>
      <vt:lpstr>DPS Data Specification</vt:lpstr>
      <vt:lpstr>Contractor Debrief: Specification and DPS Method</vt:lpstr>
      <vt:lpstr>Contractor Debrief: Specification and DPS Method</vt:lpstr>
      <vt:lpstr>Contractor Debrief: Specification and DPS Method</vt:lpstr>
      <vt:lpstr>Contractor Debrief: Specification and DPS Method</vt:lpstr>
      <vt:lpstr>Contractor Debrief: Specification and DPS Method</vt:lpstr>
      <vt:lpstr>Contractor Debrief: Specification and DPS Method</vt:lpstr>
      <vt:lpstr>Contractor Debrief: Specification and DPS Method</vt:lpstr>
      <vt:lpstr>Contractor Debrief: Specification and DPS Method</vt:lpstr>
      <vt:lpstr>Contractor Debrief: Specification and DPS Method</vt:lpstr>
      <vt:lpstr>Contractor Debrief: Specification and DPS Method</vt:lpstr>
      <vt:lpstr>Contractor Debrief: Specification and DPS Method</vt:lpstr>
      <vt:lpstr>Contractor Debrief: Specification and DPS Method</vt:lpstr>
      <vt:lpstr>Contractor Debrief: Specification and DPS Method</vt:lpstr>
      <vt:lpstr>MnDOT Pavement Office Debriefing: Required Steps to Deployment</vt:lpstr>
      <vt:lpstr>MnDOT Pavement Office Debriefing: Required Steps to Deployment</vt:lpstr>
      <vt:lpstr>MnDOT Pavement Office Debriefing: Required Steps to Deployment</vt:lpstr>
      <vt:lpstr>UNH Review: Required technical improvements</vt:lpstr>
    </vt:vector>
  </TitlesOfParts>
  <Company>MnDOT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with Image</dc:title>
  <dc:subject>PowerPoint Template</dc:subject>
  <dc:creator>Hoegh, Kyle (DOT)</dc:creator>
  <cp:keywords>PowerPoint, Template</cp:keywords>
  <dc:description>Version 1.1, Released 8-2016</dc:description>
  <cp:lastModifiedBy>Hoegh, Kyle (DOT)</cp:lastModifiedBy>
  <cp:revision>97</cp:revision>
  <dcterms:created xsi:type="dcterms:W3CDTF">2020-10-13T18:44:55Z</dcterms:created>
  <dcterms:modified xsi:type="dcterms:W3CDTF">2021-11-09T12:18:06Z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0x01010090DFDE64AAE0974A8908DD3553DDBF03</vt:lpwstr>
  </property>
</Properties>
</file>